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57" r:id="rId4"/>
    <p:sldId id="258" r:id="rId5"/>
    <p:sldId id="259" r:id="rId6"/>
    <p:sldId id="260" r:id="rId7"/>
    <p:sldId id="272" r:id="rId8"/>
    <p:sldId id="262" r:id="rId9"/>
    <p:sldId id="274" r:id="rId10"/>
    <p:sldId id="276" r:id="rId11"/>
    <p:sldId id="263" r:id="rId12"/>
    <p:sldId id="277" r:id="rId13"/>
    <p:sldId id="264" r:id="rId15"/>
    <p:sldId id="265" r:id="rId16"/>
    <p:sldId id="266" r:id="rId17"/>
    <p:sldId id="267" r:id="rId18"/>
    <p:sldId id="268" r:id="rId19"/>
    <p:sldId id="278" r:id="rId20"/>
    <p:sldId id="279" r:id="rId21"/>
    <p:sldId id="281" r:id="rId22"/>
    <p:sldId id="280" r:id="rId23"/>
    <p:sldId id="282" r:id="rId24"/>
    <p:sldId id="283" r:id="rId25"/>
    <p:sldId id="284" r:id="rId26"/>
    <p:sldId id="285" r:id="rId27"/>
    <p:sldId id="286" r:id="rId28"/>
    <p:sldId id="269" r:id="rId29"/>
    <p:sldId id="287" r:id="rId30"/>
    <p:sldId id="289"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517D"/>
    <a:srgbClr val="3B7E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4" autoAdjust="0"/>
    <p:restoredTop sz="94660"/>
  </p:normalViewPr>
  <p:slideViewPr>
    <p:cSldViewPr snapToGrid="0" showGuides="1">
      <p:cViewPr varScale="1">
        <p:scale>
          <a:sx n="83" d="100"/>
          <a:sy n="83" d="100"/>
        </p:scale>
        <p:origin x="576" y="84"/>
      </p:cViewPr>
      <p:guideLst>
        <p:guide orient="horz" pos="799"/>
        <p:guide pos="3817"/>
        <p:guide pos="438"/>
        <p:guide pos="7242"/>
        <p:guide orient="horz" pos="2273"/>
        <p:guide orient="horz" pos="26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C00000"/>
            </a:solidFill>
          </c:spPr>
          <c:explosion val="0"/>
          <c:dPt>
            <c:idx val="0"/>
            <c:bubble3D val="0"/>
            <c:spPr>
              <a:solidFill>
                <a:srgbClr val="C00000"/>
              </a:solidFill>
              <a:ln w="19050">
                <a:solidFill>
                  <a:schemeClr val="lt1"/>
                </a:solidFill>
              </a:ln>
              <a:effectLst/>
            </c:spPr>
          </c:dPt>
          <c:dPt>
            <c:idx val="1"/>
            <c:bubble3D val="0"/>
            <c:spPr>
              <a:solidFill>
                <a:schemeClr val="bg1">
                  <a:lumMod val="75000"/>
                </a:schemeClr>
              </a:solidFill>
              <a:ln w="19050">
                <a:solidFill>
                  <a:schemeClr val="lt1"/>
                </a:solidFill>
              </a:ln>
              <a:effectLst/>
            </c:spPr>
          </c:dPt>
          <c:dLbls>
            <c:delete val="1"/>
          </c:dLbls>
          <c:cat>
            <c:strRef>
              <c:f>Sheet1!$A$2:$A$3</c:f>
              <c:strCache>
                <c:ptCount val="2"/>
                <c:pt idx="0">
                  <c:v>第一季度</c:v>
                </c:pt>
                <c:pt idx="1">
                  <c:v>其他</c:v>
                </c:pt>
              </c:strCache>
            </c:strRef>
          </c:cat>
          <c:val>
            <c:numRef>
              <c:f>Sheet1!$B$2:$B$3</c:f>
              <c:numCache>
                <c:formatCode>General</c:formatCode>
                <c:ptCount val="2"/>
                <c:pt idx="0">
                  <c:v>71</c:v>
                </c:pt>
                <c:pt idx="1">
                  <c:v>29</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solidFill>
                <a:srgbClr val="C00000"/>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accent3"/>
              </a:solidFill>
              <a:ln w="19050">
                <a:solidFill>
                  <a:schemeClr val="lt1"/>
                </a:solidFill>
              </a:ln>
              <a:effectLst/>
            </c:spPr>
          </c:dPt>
          <c:dLbls>
            <c:delete val="1"/>
          </c:dLbls>
          <c:cat>
            <c:strRef>
              <c:f>Sheet1!$A$2:$A$4</c:f>
              <c:strCache>
                <c:ptCount val="3"/>
                <c:pt idx="0">
                  <c:v>高校</c:v>
                </c:pt>
                <c:pt idx="1">
                  <c:v>科研院所</c:v>
                </c:pt>
                <c:pt idx="2">
                  <c:v>企业</c:v>
                </c:pt>
              </c:strCache>
            </c:strRef>
          </c:cat>
          <c:val>
            <c:numRef>
              <c:f>Sheet1!$B$2:$B$4</c:f>
              <c:numCache>
                <c:formatCode>General</c:formatCode>
                <c:ptCount val="3"/>
                <c:pt idx="0">
                  <c:v>71</c:v>
                </c:pt>
                <c:pt idx="1">
                  <c:v>11</c:v>
                </c:pt>
                <c:pt idx="2">
                  <c:v>18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1A5D99-69E6-43A3-BE49-AC65961EA5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2151B5-3D07-4E30-9836-7B0C7CA03FE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151B5-3D07-4E30-9836-7B0C7CA03FE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151B5-3D07-4E30-9836-7B0C7CA03FE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151B5-3D07-4E30-9836-7B0C7CA03FE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151B5-3D07-4E30-9836-7B0C7CA03FE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151B5-3D07-4E30-9836-7B0C7CA03FE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CF905970-56D4-41FC-B811-30CE2DFC6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E8EC74-A954-40F3-98FE-E8C508E3ABA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9000">
              <a:schemeClr val="accent1">
                <a:lumMod val="50000"/>
              </a:schemeClr>
            </a:gs>
            <a:gs pos="46000">
              <a:srgbClr val="5B95C9"/>
            </a:gs>
            <a:gs pos="0">
              <a:schemeClr val="accent1">
                <a:lumMod val="50000"/>
              </a:schemeClr>
            </a:gs>
            <a:gs pos="25000">
              <a:schemeClr val="accent1">
                <a:lumMod val="75000"/>
              </a:schemeClr>
            </a:gs>
            <a:gs pos="67000">
              <a:schemeClr val="accent1">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905970-56D4-41FC-B811-30CE2DFC62A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E8EC74-A954-40F3-98FE-E8C508E3ABA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chart" Target="../charts/char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756951" y="2679858"/>
            <a:ext cx="8686801" cy="975769"/>
          </a:xfrm>
        </p:spPr>
        <p:txBody>
          <a:bodyPr>
            <a:normAutofit/>
          </a:bodyPr>
          <a:lstStyle/>
          <a:p>
            <a:r>
              <a:rPr lang="zh-CN" altLang="en-US" sz="5400" b="1" dirty="0">
                <a:solidFill>
                  <a:srgbClr val="FF0000"/>
                </a:solidFill>
                <a:latin typeface="微软雅黑" panose="020B0503020204020204" pitchFamily="34" charset="-122"/>
                <a:ea typeface="微软雅黑" panose="020B0503020204020204" pitchFamily="34" charset="-122"/>
              </a:rPr>
              <a:t>强安全意识，筑平安重大</a:t>
            </a:r>
            <a:endParaRPr lang="zh-CN" altLang="en-US" sz="5400" b="1" dirty="0">
              <a:solidFill>
                <a:srgbClr val="FF0000"/>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051661" y="4255182"/>
            <a:ext cx="6392091" cy="430438"/>
          </a:xfrm>
        </p:spPr>
        <p:txBody>
          <a:bodyPr/>
          <a:lstStyle/>
          <a:p>
            <a:r>
              <a:rPr lang="zh-CN" altLang="en-US" dirty="0" smtClean="0">
                <a:latin typeface="微软雅黑 Light" panose="020B0502040204020203" pitchFamily="34" charset="-122"/>
                <a:ea typeface="微软雅黑 Light" panose="020B0502040204020203" pitchFamily="34" charset="-122"/>
              </a:rPr>
              <a:t>重庆大学安全</a:t>
            </a:r>
            <a:r>
              <a:rPr lang="zh-CN" altLang="en-US" dirty="0">
                <a:latin typeface="微软雅黑 Light" panose="020B0502040204020203" pitchFamily="34" charset="-122"/>
                <a:ea typeface="微软雅黑 Light" panose="020B0502040204020203" pitchFamily="34" charset="-122"/>
              </a:rPr>
              <a:t>知识</a:t>
            </a:r>
            <a:r>
              <a:rPr lang="zh-CN" altLang="en-US" dirty="0" smtClean="0">
                <a:latin typeface="微软雅黑 Light" panose="020B0502040204020203" pitchFamily="34" charset="-122"/>
                <a:ea typeface="微软雅黑 Light" panose="020B0502040204020203" pitchFamily="34" charset="-122"/>
              </a:rPr>
              <a:t>宣教资料</a:t>
            </a:r>
            <a:endParaRPr lang="zh-CN" altLang="en-US"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2005" y="1048741"/>
            <a:ext cx="984737" cy="1282255"/>
          </a:xfrm>
          <a:prstGeom prst="rect">
            <a:avLst/>
          </a:prstGeom>
        </p:spPr>
      </p:pic>
      <p:cxnSp>
        <p:nvCxnSpPr>
          <p:cNvPr id="7" name="直接连接符 6"/>
          <p:cNvCxnSpPr/>
          <p:nvPr/>
        </p:nvCxnSpPr>
        <p:spPr>
          <a:xfrm>
            <a:off x="2316000" y="2679858"/>
            <a:ext cx="7560000" cy="0"/>
          </a:xfrm>
          <a:prstGeom prst="line">
            <a:avLst/>
          </a:prstGeom>
          <a:ln w="28575">
            <a:gradFill flip="none" rotWithShape="1">
              <a:gsLst>
                <a:gs pos="100000">
                  <a:srgbClr val="5983AA"/>
                </a:gs>
                <a:gs pos="0">
                  <a:srgbClr val="93B8DA"/>
                </a:gs>
                <a:gs pos="49000">
                  <a:schemeClr val="accent1">
                    <a:lumMod val="5000"/>
                    <a:lumOff val="95000"/>
                  </a:schemeClr>
                </a:gs>
                <a:gs pos="21000">
                  <a:schemeClr val="accent1">
                    <a:lumMod val="60000"/>
                    <a:lumOff val="40000"/>
                  </a:schemeClr>
                </a:gs>
                <a:gs pos="100000">
                  <a:srgbClr val="5891C5"/>
                </a:gs>
                <a:gs pos="100000">
                  <a:schemeClr val="accent1">
                    <a:lumMod val="60000"/>
                    <a:lumOff val="40000"/>
                  </a:schemeClr>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16000" y="3790201"/>
            <a:ext cx="7560000" cy="0"/>
          </a:xfrm>
          <a:prstGeom prst="line">
            <a:avLst/>
          </a:prstGeom>
          <a:ln w="28575">
            <a:gradFill flip="none" rotWithShape="1">
              <a:gsLst>
                <a:gs pos="100000">
                  <a:srgbClr val="5983AA"/>
                </a:gs>
                <a:gs pos="0">
                  <a:srgbClr val="93B8DA"/>
                </a:gs>
                <a:gs pos="49000">
                  <a:schemeClr val="accent1">
                    <a:lumMod val="5000"/>
                    <a:lumOff val="95000"/>
                  </a:schemeClr>
                </a:gs>
                <a:gs pos="21000">
                  <a:schemeClr val="accent1">
                    <a:lumMod val="60000"/>
                    <a:lumOff val="40000"/>
                  </a:schemeClr>
                </a:gs>
                <a:gs pos="100000">
                  <a:srgbClr val="5891C5"/>
                </a:gs>
                <a:gs pos="100000">
                  <a:schemeClr val="accent1">
                    <a:lumMod val="60000"/>
                    <a:lumOff val="40000"/>
                  </a:schemeClr>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“事故高压锅”</a:t>
            </a:r>
            <a:r>
              <a:rPr lang="en-US" altLang="zh-CN" sz="3600" b="1" spc="3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4000" b="1" spc="300" dirty="0">
                <a:solidFill>
                  <a:srgbClr val="C00000"/>
                </a:solidFill>
                <a:latin typeface="微软雅黑" panose="020B0503020204020204" pitchFamily="34" charset="-122"/>
                <a:ea typeface="微软雅黑" panose="020B0503020204020204" pitchFamily="34" charset="-122"/>
              </a:rPr>
              <a:t>实验室安全</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020612" y="1757496"/>
            <a:ext cx="10141252" cy="4116536"/>
            <a:chOff x="1636341" y="4812610"/>
            <a:chExt cx="14675424" cy="5957045"/>
          </a:xfrm>
        </p:grpSpPr>
        <p:sp>
          <p:nvSpPr>
            <p:cNvPr id="6" name="矩形 5"/>
            <p:cNvSpPr/>
            <p:nvPr/>
          </p:nvSpPr>
          <p:spPr>
            <a:xfrm>
              <a:off x="8169090" y="6204656"/>
              <a:ext cx="8142675" cy="2771494"/>
            </a:xfrm>
            <a:prstGeom prst="rect">
              <a:avLst/>
            </a:prstGeom>
          </p:spPr>
          <p:txBody>
            <a:bodyPr wrap="square">
              <a:spAutoFit/>
            </a:bodyPr>
            <a:lstStyle/>
            <a:p>
              <a:pPr algn="just">
                <a:lnSpc>
                  <a:spcPct val="120000"/>
                </a:lnSpc>
              </a:pPr>
              <a:r>
                <a:rPr lang="en-US" altLang="zh-CN" sz="2000" dirty="0">
                  <a:cs typeface="+mn-ea"/>
                  <a:sym typeface="+mn-lt"/>
                </a:rPr>
                <a:t>2015</a:t>
              </a:r>
              <a:r>
                <a:rPr lang="zh-CN" altLang="en-US" sz="2000" dirty="0">
                  <a:cs typeface="+mn-ea"/>
                  <a:sym typeface="+mn-lt"/>
                </a:rPr>
                <a:t>年</a:t>
              </a:r>
              <a:r>
                <a:rPr lang="en-US" altLang="zh-CN" sz="2000" dirty="0">
                  <a:cs typeface="+mn-ea"/>
                  <a:sym typeface="+mn-lt"/>
                </a:rPr>
                <a:t>12</a:t>
              </a:r>
              <a:r>
                <a:rPr lang="zh-CN" altLang="en-US" sz="2000" dirty="0">
                  <a:cs typeface="+mn-ea"/>
                  <a:sym typeface="+mn-lt"/>
                </a:rPr>
                <a:t>月</a:t>
              </a:r>
              <a:r>
                <a:rPr lang="en-US" altLang="zh-CN" sz="2000" dirty="0">
                  <a:cs typeface="+mn-ea"/>
                  <a:sym typeface="+mn-lt"/>
                </a:rPr>
                <a:t>18</a:t>
              </a:r>
              <a:r>
                <a:rPr lang="zh-CN" altLang="en-US" sz="2000" dirty="0">
                  <a:cs typeface="+mn-ea"/>
                  <a:sym typeface="+mn-lt"/>
                </a:rPr>
                <a:t>日上午，清华大学化学系何添楼发生爆炸事故，正在做实验的博士后孟祥见当场死亡。经海淀公安分局的现场勘察情况及初步结论显示，事故排除刑事案件可能，孟祥见实验所用氢气瓶意外爆炸、起火，导致腿伤身亡。</a:t>
              </a:r>
              <a:endParaRPr lang="zh-CN" altLang="en-US" sz="2000" dirty="0">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36341" y="6204657"/>
              <a:ext cx="6086664" cy="4564998"/>
            </a:xfrm>
            <a:prstGeom prst="snip1Rect">
              <a:avLst/>
            </a:prstGeom>
          </p:spPr>
        </p:pic>
        <p:sp>
          <p:nvSpPr>
            <p:cNvPr id="8" name="矩形 7"/>
            <p:cNvSpPr/>
            <p:nvPr/>
          </p:nvSpPr>
          <p:spPr>
            <a:xfrm>
              <a:off x="2535579" y="4812610"/>
              <a:ext cx="8241536" cy="854675"/>
            </a:xfrm>
            <a:prstGeom prst="rect">
              <a:avLst/>
            </a:prstGeom>
          </p:spPr>
          <p:txBody>
            <a:bodyPr wrap="none">
              <a:spAutoFit/>
            </a:bodyPr>
            <a:lstStyle/>
            <a:p>
              <a:pPr>
                <a:lnSpc>
                  <a:spcPct val="120000"/>
                </a:lnSpc>
              </a:pPr>
              <a:r>
                <a:rPr lang="zh-CN" altLang="en-US" sz="2800" dirty="0">
                  <a:latin typeface="华康俪金黑W8" panose="020B0809000000000000" pitchFamily="49" charset="-122"/>
                  <a:ea typeface="华康俪金黑W8" panose="020B0809000000000000" pitchFamily="49" charset="-122"/>
                  <a:cs typeface="+mn-ea"/>
                  <a:sym typeface="+mn-lt"/>
                </a:rPr>
                <a:t>清华大学化学系何添楼爆炸事故</a:t>
              </a:r>
              <a:endParaRPr lang="zh-CN" altLang="en-US" sz="2800" dirty="0">
                <a:latin typeface="华康俪金黑W8" panose="020B0809000000000000" pitchFamily="49" charset="-122"/>
                <a:ea typeface="华康俪金黑W8" panose="020B0809000000000000" pitchFamily="49" charset="-122"/>
                <a:cs typeface="+mn-ea"/>
                <a:sym typeface="+mn-lt"/>
              </a:endParaRPr>
            </a:p>
          </p:txBody>
        </p:sp>
        <p:sp>
          <p:nvSpPr>
            <p:cNvPr id="9" name="Freeform 267"/>
            <p:cNvSpPr>
              <a:spLocks noEditPoints="1"/>
            </p:cNvSpPr>
            <p:nvPr/>
          </p:nvSpPr>
          <p:spPr bwMode="auto">
            <a:xfrm>
              <a:off x="1636341" y="4926308"/>
              <a:ext cx="784527" cy="761697"/>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“事故高压锅”</a:t>
            </a:r>
            <a:r>
              <a:rPr lang="en-US" altLang="zh-CN" sz="3600" b="1" spc="3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4000" b="1" spc="300" dirty="0">
                <a:solidFill>
                  <a:srgbClr val="C00000"/>
                </a:solidFill>
                <a:latin typeface="微软雅黑" panose="020B0503020204020204" pitchFamily="34" charset="-122"/>
                <a:ea typeface="微软雅黑" panose="020B0503020204020204" pitchFamily="34" charset="-122"/>
              </a:rPr>
              <a:t>实验室安全</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020612" y="1757496"/>
            <a:ext cx="10179352" cy="4116535"/>
            <a:chOff x="1636341" y="4812610"/>
            <a:chExt cx="14730558" cy="5957044"/>
          </a:xfrm>
        </p:grpSpPr>
        <p:sp>
          <p:nvSpPr>
            <p:cNvPr id="6" name="矩形 5"/>
            <p:cNvSpPr/>
            <p:nvPr/>
          </p:nvSpPr>
          <p:spPr>
            <a:xfrm>
              <a:off x="8224224" y="5860316"/>
              <a:ext cx="8142675" cy="4909338"/>
            </a:xfrm>
            <a:prstGeom prst="rect">
              <a:avLst/>
            </a:prstGeom>
          </p:spPr>
          <p:txBody>
            <a:bodyPr wrap="square">
              <a:spAutoFit/>
            </a:bodyPr>
            <a:lstStyle/>
            <a:p>
              <a:pPr algn="just">
                <a:lnSpc>
                  <a:spcPct val="120000"/>
                </a:lnSpc>
              </a:pPr>
              <a:r>
                <a:rPr lang="en-US" altLang="zh-CN" sz="2000" dirty="0">
                  <a:cs typeface="+mn-ea"/>
                  <a:sym typeface="+mn-lt"/>
                </a:rPr>
                <a:t>2013</a:t>
              </a:r>
              <a:r>
                <a:rPr lang="zh-CN" altLang="en-US" sz="2000" dirty="0">
                  <a:cs typeface="+mn-ea"/>
                  <a:sym typeface="+mn-lt"/>
                </a:rPr>
                <a:t>年</a:t>
              </a:r>
              <a:r>
                <a:rPr lang="en-US" altLang="zh-CN" sz="2000" dirty="0">
                  <a:cs typeface="+mn-ea"/>
                  <a:sym typeface="+mn-lt"/>
                </a:rPr>
                <a:t>4</a:t>
              </a:r>
              <a:r>
                <a:rPr lang="zh-CN" altLang="en-US" sz="2000" dirty="0">
                  <a:cs typeface="+mn-ea"/>
                  <a:sym typeface="+mn-lt"/>
                </a:rPr>
                <a:t>月上海复旦大学上海医学院研究生黄洋遭他人投毒后死亡的案件。犯罪嫌疑人林森浩是受害人黄洋的室友，投毒药品为剧毒化学品</a:t>
              </a:r>
              <a:r>
                <a:rPr lang="en-US" altLang="zh-CN" sz="2000" dirty="0">
                  <a:cs typeface="+mn-ea"/>
                  <a:sym typeface="+mn-lt"/>
                </a:rPr>
                <a:t>N-</a:t>
              </a:r>
              <a:r>
                <a:rPr lang="zh-CN" altLang="en-US" sz="2000" dirty="0">
                  <a:cs typeface="+mn-ea"/>
                  <a:sym typeface="+mn-lt"/>
                </a:rPr>
                <a:t>二甲基亚硝胺。</a:t>
              </a:r>
              <a:r>
                <a:rPr lang="en-US" altLang="zh-CN" sz="2000" dirty="0">
                  <a:cs typeface="+mn-ea"/>
                  <a:sym typeface="+mn-lt"/>
                </a:rPr>
                <a:t>2014</a:t>
              </a:r>
              <a:r>
                <a:rPr lang="zh-CN" altLang="en-US" sz="2000" dirty="0">
                  <a:cs typeface="+mn-ea"/>
                  <a:sym typeface="+mn-lt"/>
                </a:rPr>
                <a:t>年</a:t>
              </a:r>
              <a:r>
                <a:rPr lang="en-US" altLang="zh-CN" sz="2000" dirty="0">
                  <a:cs typeface="+mn-ea"/>
                  <a:sym typeface="+mn-lt"/>
                </a:rPr>
                <a:t>2</a:t>
              </a:r>
              <a:r>
                <a:rPr lang="zh-CN" altLang="en-US" sz="2000" dirty="0">
                  <a:cs typeface="+mn-ea"/>
                  <a:sym typeface="+mn-lt"/>
                </a:rPr>
                <a:t>月</a:t>
              </a:r>
              <a:r>
                <a:rPr lang="en-US" altLang="zh-CN" sz="2000" dirty="0">
                  <a:cs typeface="+mn-ea"/>
                  <a:sym typeface="+mn-lt"/>
                </a:rPr>
                <a:t>18</a:t>
              </a:r>
              <a:r>
                <a:rPr lang="zh-CN" altLang="en-US" sz="2000" dirty="0">
                  <a:cs typeface="+mn-ea"/>
                  <a:sym typeface="+mn-lt"/>
                </a:rPr>
                <a:t>日，上海市第二中级人民法院一审宣判，被告人林森浩犯故意杀人罪被判死刑，剥夺政治权利终身。</a:t>
              </a:r>
              <a:r>
                <a:rPr lang="en-US" altLang="zh-CN" sz="2000" dirty="0">
                  <a:cs typeface="+mn-ea"/>
                  <a:sym typeface="+mn-lt"/>
                </a:rPr>
                <a:t>2015</a:t>
              </a:r>
              <a:r>
                <a:rPr lang="zh-CN" altLang="en-US" sz="2000" dirty="0">
                  <a:cs typeface="+mn-ea"/>
                  <a:sym typeface="+mn-lt"/>
                </a:rPr>
                <a:t>年</a:t>
              </a:r>
              <a:r>
                <a:rPr lang="en-US" altLang="zh-CN" sz="2000" dirty="0">
                  <a:cs typeface="+mn-ea"/>
                  <a:sym typeface="+mn-lt"/>
                </a:rPr>
                <a:t>1</a:t>
              </a:r>
              <a:r>
                <a:rPr lang="zh-CN" altLang="en-US" sz="2000" dirty="0">
                  <a:cs typeface="+mn-ea"/>
                  <a:sym typeface="+mn-lt"/>
                </a:rPr>
                <a:t>月</a:t>
              </a:r>
              <a:r>
                <a:rPr lang="en-US" altLang="zh-CN" sz="2000" dirty="0">
                  <a:cs typeface="+mn-ea"/>
                  <a:sym typeface="+mn-lt"/>
                </a:rPr>
                <a:t>8</a:t>
              </a:r>
              <a:r>
                <a:rPr lang="zh-CN" altLang="en-US" sz="2000" dirty="0">
                  <a:cs typeface="+mn-ea"/>
                  <a:sym typeface="+mn-lt"/>
                </a:rPr>
                <a:t>日，上海市高级人民法院终审维持原判：因故意杀人罪被判死刑。</a:t>
              </a:r>
              <a:r>
                <a:rPr lang="en-US" altLang="zh-CN" sz="2000" dirty="0">
                  <a:cs typeface="+mn-ea"/>
                  <a:sym typeface="+mn-lt"/>
                </a:rPr>
                <a:t>2015</a:t>
              </a:r>
              <a:r>
                <a:rPr lang="zh-CN" altLang="en-US" sz="2000" dirty="0">
                  <a:cs typeface="+mn-ea"/>
                  <a:sym typeface="+mn-lt"/>
                </a:rPr>
                <a:t>年</a:t>
              </a:r>
              <a:r>
                <a:rPr lang="en-US" altLang="zh-CN" sz="2000" dirty="0">
                  <a:cs typeface="+mn-ea"/>
                  <a:sym typeface="+mn-lt"/>
                </a:rPr>
                <a:t>12</a:t>
              </a:r>
              <a:r>
                <a:rPr lang="zh-CN" altLang="en-US" sz="2000" dirty="0">
                  <a:cs typeface="+mn-ea"/>
                  <a:sym typeface="+mn-lt"/>
                </a:rPr>
                <a:t>月</a:t>
              </a:r>
              <a:r>
                <a:rPr lang="en-US" altLang="zh-CN" sz="2000" dirty="0">
                  <a:cs typeface="+mn-ea"/>
                  <a:sym typeface="+mn-lt"/>
                </a:rPr>
                <a:t>11</a:t>
              </a:r>
              <a:r>
                <a:rPr lang="zh-CN" altLang="en-US" sz="2000" dirty="0">
                  <a:cs typeface="+mn-ea"/>
                  <a:sym typeface="+mn-lt"/>
                </a:rPr>
                <a:t>日，林森浩因故意杀人罪被依法执行死刑</a:t>
              </a:r>
              <a:endParaRPr lang="zh-CN" altLang="en-US" sz="2000" dirty="0">
                <a:cs typeface="+mn-ea"/>
                <a:sym typeface="+mn-lt"/>
              </a:endParaRPr>
            </a:p>
          </p:txBody>
        </p:sp>
        <p:sp>
          <p:nvSpPr>
            <p:cNvPr id="8" name="矩形 7"/>
            <p:cNvSpPr/>
            <p:nvPr/>
          </p:nvSpPr>
          <p:spPr>
            <a:xfrm>
              <a:off x="2535579" y="4812610"/>
              <a:ext cx="2865304" cy="782113"/>
            </a:xfrm>
            <a:prstGeom prst="rect">
              <a:avLst/>
            </a:prstGeom>
          </p:spPr>
          <p:txBody>
            <a:bodyPr wrap="none">
              <a:spAutoFit/>
            </a:bodyPr>
            <a:lstStyle/>
            <a:p>
              <a:pPr>
                <a:lnSpc>
                  <a:spcPct val="120000"/>
                </a:lnSpc>
              </a:pPr>
              <a:r>
                <a:rPr lang="zh-CN" altLang="en-US" sz="2800" dirty="0">
                  <a:latin typeface="华康俪金黑W8" panose="020B0809000000000000" pitchFamily="49" charset="-122"/>
                  <a:ea typeface="华康俪金黑W8" panose="020B0809000000000000" pitchFamily="49" charset="-122"/>
                  <a:cs typeface="+mn-ea"/>
                  <a:sym typeface="+mn-lt"/>
                </a:rPr>
                <a:t>复旦投毒案</a:t>
              </a:r>
              <a:endParaRPr lang="zh-CN" altLang="en-US" sz="2800" dirty="0">
                <a:latin typeface="华康俪金黑W8" panose="020B0809000000000000" pitchFamily="49" charset="-122"/>
                <a:ea typeface="华康俪金黑W8" panose="020B0809000000000000" pitchFamily="49" charset="-122"/>
                <a:cs typeface="+mn-ea"/>
                <a:sym typeface="+mn-lt"/>
              </a:endParaRPr>
            </a:p>
          </p:txBody>
        </p:sp>
        <p:sp>
          <p:nvSpPr>
            <p:cNvPr id="9" name="Freeform 267"/>
            <p:cNvSpPr>
              <a:spLocks noEditPoints="1"/>
            </p:cNvSpPr>
            <p:nvPr/>
          </p:nvSpPr>
          <p:spPr bwMode="auto">
            <a:xfrm>
              <a:off x="1636341" y="4926308"/>
              <a:ext cx="784527" cy="761697"/>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2661" t="263" r="1171" b="-30"/>
          <a:stretch>
            <a:fillRect/>
          </a:stretch>
        </p:blipFill>
        <p:spPr>
          <a:xfrm>
            <a:off x="1020612" y="2700227"/>
            <a:ext cx="4477654" cy="2955075"/>
          </a:xfrm>
          <a:prstGeom prst="snip2SameRect">
            <a:avLst>
              <a:gd name="adj1" fmla="val 4586"/>
              <a:gd name="adj2" fmla="val 0"/>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剪去单角的矩形 14"/>
          <p:cNvSpPr/>
          <p:nvPr/>
        </p:nvSpPr>
        <p:spPr>
          <a:xfrm>
            <a:off x="704026" y="535259"/>
            <a:ext cx="10792650" cy="1784628"/>
          </a:xfrm>
          <a:prstGeom prst="snip1Rect">
            <a:avLst>
              <a:gd name="adj" fmla="val 10119"/>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37335" y="661209"/>
            <a:ext cx="10326029" cy="1532727"/>
          </a:xfrm>
          <a:prstGeom prst="rect">
            <a:avLst/>
          </a:prstGeom>
        </p:spPr>
        <p:txBody>
          <a:bodyPr wrap="square">
            <a:spAutoFit/>
          </a:bodyPr>
          <a:lstStyle/>
          <a:p>
            <a:pPr algn="just">
              <a:lnSpc>
                <a:spcPct val="130000"/>
              </a:lnSpc>
            </a:pPr>
            <a:r>
              <a:rPr lang="zh-CN" altLang="en-US" dirty="0">
                <a:cs typeface="+mn-ea"/>
                <a:sym typeface="+mn-lt"/>
              </a:rPr>
              <a:t>        实验室不仅使用种类繁多的易燃、易爆、有毒化学药品，而且有些实验需要在高温、高压、超低温、强磁、辐射、微波或高转速等特殊条件下进行操作，稍有不慎或疏忽，就可能发生着火、爆炸、化学灼伤和中毒事故，是“</a:t>
            </a:r>
            <a:r>
              <a:rPr lang="zh-CN" altLang="en-US" b="1" dirty="0">
                <a:solidFill>
                  <a:srgbClr val="FF0000"/>
                </a:solidFill>
                <a:cs typeface="+mn-ea"/>
                <a:sym typeface="+mn-lt"/>
              </a:rPr>
              <a:t>不折不扣的事故高压锅</a:t>
            </a:r>
            <a:r>
              <a:rPr lang="zh-CN" altLang="en-US" dirty="0">
                <a:cs typeface="+mn-ea"/>
                <a:sym typeface="+mn-lt"/>
              </a:rPr>
              <a:t>”。</a:t>
            </a:r>
            <a:r>
              <a:rPr lang="zh-CN" altLang="zh-CN" dirty="0">
                <a:cs typeface="+mn-ea"/>
                <a:sym typeface="+mn-lt"/>
              </a:rPr>
              <a:t>据统计，</a:t>
            </a:r>
            <a:r>
              <a:rPr lang="en-US" altLang="zh-CN" dirty="0">
                <a:cs typeface="+mn-ea"/>
                <a:sym typeface="+mn-lt"/>
              </a:rPr>
              <a:t>2001</a:t>
            </a:r>
            <a:r>
              <a:rPr lang="zh-CN" altLang="zh-CN" dirty="0">
                <a:cs typeface="+mn-ea"/>
                <a:sym typeface="+mn-lt"/>
              </a:rPr>
              <a:t>年到</a:t>
            </a:r>
            <a:r>
              <a:rPr lang="en-US" altLang="zh-CN" dirty="0">
                <a:cs typeface="+mn-ea"/>
                <a:sym typeface="+mn-lt"/>
              </a:rPr>
              <a:t>2013</a:t>
            </a:r>
            <a:r>
              <a:rPr lang="zh-CN" altLang="zh-CN" dirty="0">
                <a:cs typeface="+mn-ea"/>
                <a:sym typeface="+mn-lt"/>
              </a:rPr>
              <a:t>年间</a:t>
            </a:r>
            <a:r>
              <a:rPr lang="zh-CN" altLang="en-US" dirty="0">
                <a:cs typeface="+mn-ea"/>
                <a:sym typeface="+mn-lt"/>
              </a:rPr>
              <a:t>全国</a:t>
            </a:r>
            <a:r>
              <a:rPr lang="zh-CN" altLang="zh-CN" dirty="0">
                <a:cs typeface="+mn-ea"/>
                <a:sym typeface="+mn-lt"/>
              </a:rPr>
              <a:t>发生在实验室的</a:t>
            </a:r>
            <a:r>
              <a:rPr lang="en-US" altLang="zh-CN" dirty="0">
                <a:cs typeface="+mn-ea"/>
                <a:sym typeface="+mn-lt"/>
              </a:rPr>
              <a:t>100</a:t>
            </a:r>
            <a:r>
              <a:rPr lang="zh-CN" altLang="zh-CN" dirty="0">
                <a:cs typeface="+mn-ea"/>
                <a:sym typeface="+mn-lt"/>
              </a:rPr>
              <a:t>起典型事故，其中</a:t>
            </a:r>
            <a:r>
              <a:rPr lang="zh-CN" altLang="en-US" dirty="0">
                <a:cs typeface="+mn-ea"/>
                <a:sym typeface="+mn-lt"/>
              </a:rPr>
              <a:t>：</a:t>
            </a:r>
            <a:endParaRPr lang="en-US" altLang="zh-CN" dirty="0">
              <a:cs typeface="+mn-ea"/>
              <a:sym typeface="+mn-lt"/>
            </a:endParaRPr>
          </a:p>
        </p:txBody>
      </p:sp>
      <p:grpSp>
        <p:nvGrpSpPr>
          <p:cNvPr id="2" name="组合 1"/>
          <p:cNvGrpSpPr/>
          <p:nvPr/>
        </p:nvGrpSpPr>
        <p:grpSpPr>
          <a:xfrm>
            <a:off x="1472593" y="2606952"/>
            <a:ext cx="9410997" cy="3508018"/>
            <a:chOff x="1679239" y="8581176"/>
            <a:chExt cx="13690193" cy="5103119"/>
          </a:xfrm>
        </p:grpSpPr>
        <p:sp>
          <p:nvSpPr>
            <p:cNvPr id="5" name="圆角矩形 4"/>
            <p:cNvSpPr/>
            <p:nvPr/>
          </p:nvSpPr>
          <p:spPr>
            <a:xfrm>
              <a:off x="9253868" y="12827644"/>
              <a:ext cx="3364001" cy="856651"/>
            </a:xfrm>
            <a:prstGeom prst="roundRect">
              <a:avLst>
                <a:gd name="adj" fmla="val 1046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00">
                <a:cs typeface="+mn-ea"/>
                <a:sym typeface="+mn-lt"/>
              </a:endParaRPr>
            </a:p>
          </p:txBody>
        </p:sp>
        <p:sp>
          <p:nvSpPr>
            <p:cNvPr id="6" name="圆角矩形 5"/>
            <p:cNvSpPr/>
            <p:nvPr/>
          </p:nvSpPr>
          <p:spPr>
            <a:xfrm>
              <a:off x="3246698" y="12827644"/>
              <a:ext cx="2716610" cy="856651"/>
            </a:xfrm>
            <a:prstGeom prst="roundRect">
              <a:avLst>
                <a:gd name="adj" fmla="val 1046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00">
                <a:cs typeface="+mn-ea"/>
                <a:sym typeface="+mn-lt"/>
              </a:endParaRPr>
            </a:p>
          </p:txBody>
        </p:sp>
        <p:graphicFrame>
          <p:nvGraphicFramePr>
            <p:cNvPr id="7" name="图表 6"/>
            <p:cNvGraphicFramePr/>
            <p:nvPr/>
          </p:nvGraphicFramePr>
          <p:xfrm>
            <a:off x="7550596" y="8581176"/>
            <a:ext cx="6461827" cy="400003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 name="图表 7"/>
            <p:cNvGraphicFramePr/>
            <p:nvPr/>
          </p:nvGraphicFramePr>
          <p:xfrm>
            <a:off x="1679239" y="8606882"/>
            <a:ext cx="5783422" cy="4000039"/>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6308076" y="11724354"/>
              <a:ext cx="1242519" cy="671585"/>
            </a:xfrm>
            <a:prstGeom prst="rect">
              <a:avLst/>
            </a:prstGeom>
          </p:spPr>
          <p:txBody>
            <a:bodyPr wrap="square">
              <a:spAutoFit/>
            </a:bodyPr>
            <a:lstStyle/>
            <a:p>
              <a:r>
                <a:rPr lang="zh-CN" altLang="zh-CN" sz="2400" b="1" dirty="0">
                  <a:cs typeface="+mn-ea"/>
                  <a:sym typeface="+mn-lt"/>
                </a:rPr>
                <a:t>高校</a:t>
              </a:r>
              <a:endParaRPr lang="zh-CN" altLang="en-US" sz="2400" b="1" dirty="0">
                <a:cs typeface="+mn-ea"/>
                <a:sym typeface="+mn-lt"/>
              </a:endParaRPr>
            </a:p>
          </p:txBody>
        </p:sp>
        <p:sp>
          <p:nvSpPr>
            <p:cNvPr id="10" name="矩形 9"/>
            <p:cNvSpPr/>
            <p:nvPr/>
          </p:nvSpPr>
          <p:spPr>
            <a:xfrm>
              <a:off x="12790640" y="8914114"/>
              <a:ext cx="2578792" cy="2227749"/>
            </a:xfrm>
            <a:prstGeom prst="rect">
              <a:avLst/>
            </a:prstGeom>
          </p:spPr>
          <p:txBody>
            <a:bodyPr wrap="square">
              <a:spAutoFit/>
            </a:bodyPr>
            <a:lstStyle/>
            <a:p>
              <a:pPr>
                <a:lnSpc>
                  <a:spcPct val="130000"/>
                </a:lnSpc>
              </a:pPr>
              <a:r>
                <a:rPr lang="zh-CN" altLang="zh-CN" sz="1600" b="1" dirty="0">
                  <a:cs typeface="+mn-ea"/>
                  <a:sym typeface="+mn-lt"/>
                </a:rPr>
                <a:t>易燃气体</a:t>
              </a:r>
              <a:endParaRPr lang="en-US" altLang="zh-CN" sz="1600" b="1" dirty="0">
                <a:cs typeface="+mn-ea"/>
                <a:sym typeface="+mn-lt"/>
              </a:endParaRPr>
            </a:p>
            <a:p>
              <a:pPr>
                <a:lnSpc>
                  <a:spcPct val="130000"/>
                </a:lnSpc>
              </a:pPr>
              <a:r>
                <a:rPr lang="zh-CN" altLang="zh-CN" sz="1600" b="1" dirty="0">
                  <a:cs typeface="+mn-ea"/>
                  <a:sym typeface="+mn-lt"/>
                </a:rPr>
                <a:t>易燃固体</a:t>
              </a:r>
              <a:endParaRPr lang="en-US" altLang="zh-CN" sz="1600" b="1" dirty="0">
                <a:cs typeface="+mn-ea"/>
                <a:sym typeface="+mn-lt"/>
              </a:endParaRPr>
            </a:p>
            <a:p>
              <a:pPr>
                <a:lnSpc>
                  <a:spcPct val="130000"/>
                </a:lnSpc>
              </a:pPr>
              <a:r>
                <a:rPr lang="zh-CN" altLang="zh-CN" sz="1600" b="1" dirty="0">
                  <a:cs typeface="+mn-ea"/>
                  <a:sym typeface="+mn-lt"/>
                </a:rPr>
                <a:t>腐蚀性物质事故</a:t>
              </a:r>
              <a:endParaRPr lang="en-US" altLang="zh-CN" sz="1600" b="1" dirty="0">
                <a:cs typeface="+mn-ea"/>
                <a:sym typeface="+mn-lt"/>
              </a:endParaRPr>
            </a:p>
            <a:p>
              <a:pPr>
                <a:lnSpc>
                  <a:spcPct val="130000"/>
                </a:lnSpc>
              </a:pPr>
              <a:r>
                <a:rPr lang="zh-CN" altLang="zh-CN" sz="1600" b="1" dirty="0">
                  <a:cs typeface="+mn-ea"/>
                  <a:sym typeface="+mn-lt"/>
                </a:rPr>
                <a:t>氧化性物质</a:t>
              </a:r>
              <a:endParaRPr lang="en-US" altLang="zh-CN" sz="1600" b="1" dirty="0">
                <a:cs typeface="+mn-ea"/>
                <a:sym typeface="+mn-lt"/>
              </a:endParaRPr>
            </a:p>
            <a:p>
              <a:pPr>
                <a:lnSpc>
                  <a:spcPct val="130000"/>
                </a:lnSpc>
              </a:pPr>
              <a:r>
                <a:rPr lang="zh-CN" altLang="zh-CN" sz="1600" b="1" dirty="0">
                  <a:cs typeface="+mn-ea"/>
                  <a:sym typeface="+mn-lt"/>
                </a:rPr>
                <a:t>有机过氧化物</a:t>
              </a:r>
              <a:endParaRPr lang="zh-CN" altLang="en-US" sz="1600" b="1" dirty="0">
                <a:cs typeface="+mn-ea"/>
                <a:sym typeface="+mn-lt"/>
              </a:endParaRPr>
            </a:p>
          </p:txBody>
        </p:sp>
        <p:sp>
          <p:nvSpPr>
            <p:cNvPr id="11" name="矩形 10"/>
            <p:cNvSpPr/>
            <p:nvPr/>
          </p:nvSpPr>
          <p:spPr>
            <a:xfrm>
              <a:off x="3816417" y="13012943"/>
              <a:ext cx="1876696" cy="537269"/>
            </a:xfrm>
            <a:prstGeom prst="rect">
              <a:avLst/>
            </a:prstGeom>
          </p:spPr>
          <p:txBody>
            <a:bodyPr wrap="square">
              <a:spAutoFit/>
            </a:bodyPr>
            <a:lstStyle/>
            <a:p>
              <a:r>
                <a:rPr lang="zh-CN" altLang="en-US" dirty="0">
                  <a:solidFill>
                    <a:schemeClr val="bg1"/>
                  </a:solidFill>
                  <a:cs typeface="+mn-ea"/>
                  <a:sym typeface="+mn-lt"/>
                </a:rPr>
                <a:t>发生场所</a:t>
              </a:r>
              <a:endParaRPr lang="zh-CN" altLang="en-US" dirty="0">
                <a:solidFill>
                  <a:schemeClr val="bg1"/>
                </a:solidFill>
                <a:cs typeface="+mn-ea"/>
                <a:sym typeface="+mn-lt"/>
              </a:endParaRPr>
            </a:p>
          </p:txBody>
        </p:sp>
        <p:sp>
          <p:nvSpPr>
            <p:cNvPr id="12" name="矩形 11"/>
            <p:cNvSpPr/>
            <p:nvPr/>
          </p:nvSpPr>
          <p:spPr>
            <a:xfrm>
              <a:off x="9856403" y="13012943"/>
              <a:ext cx="2263442" cy="537269"/>
            </a:xfrm>
            <a:prstGeom prst="rect">
              <a:avLst/>
            </a:prstGeom>
          </p:spPr>
          <p:txBody>
            <a:bodyPr wrap="square">
              <a:spAutoFit/>
            </a:bodyPr>
            <a:lstStyle/>
            <a:p>
              <a:r>
                <a:rPr lang="zh-CN" altLang="en-US" dirty="0">
                  <a:solidFill>
                    <a:schemeClr val="bg1"/>
                  </a:solidFill>
                  <a:cs typeface="+mn-ea"/>
                  <a:sym typeface="+mn-lt"/>
                </a:rPr>
                <a:t>何种物质引起</a:t>
              </a:r>
              <a:endParaRPr lang="zh-CN" altLang="en-US" dirty="0">
                <a:solidFill>
                  <a:schemeClr val="bg1"/>
                </a:solidFill>
                <a:cs typeface="+mn-ea"/>
                <a:sym typeface="+mn-lt"/>
              </a:endParaRPr>
            </a:p>
          </p:txBody>
        </p:sp>
        <p:sp>
          <p:nvSpPr>
            <p:cNvPr id="13" name="矩形 12"/>
            <p:cNvSpPr/>
            <p:nvPr/>
          </p:nvSpPr>
          <p:spPr>
            <a:xfrm>
              <a:off x="4665309" y="10466061"/>
              <a:ext cx="1027803" cy="729082"/>
            </a:xfrm>
            <a:prstGeom prst="rect">
              <a:avLst/>
            </a:prstGeom>
            <a:noFill/>
          </p:spPr>
          <p:txBody>
            <a:bodyPr wrap="none">
              <a:spAutoFit/>
            </a:bodyPr>
            <a:lstStyle/>
            <a:p>
              <a:r>
                <a:rPr lang="en-US" altLang="zh-CN" sz="3000" dirty="0">
                  <a:solidFill>
                    <a:schemeClr val="bg1"/>
                  </a:solidFill>
                  <a:cs typeface="+mn-ea"/>
                  <a:sym typeface="+mn-lt"/>
                </a:rPr>
                <a:t>71%</a:t>
              </a:r>
              <a:endParaRPr lang="zh-CN" altLang="en-US" sz="3000" dirty="0">
                <a:solidFill>
                  <a:schemeClr val="bg1"/>
                </a:solidFill>
                <a:cs typeface="+mn-ea"/>
                <a:sym typeface="+mn-lt"/>
              </a:endParaRPr>
            </a:p>
          </p:txBody>
        </p:sp>
        <p:sp>
          <p:nvSpPr>
            <p:cNvPr id="14" name="矩形 13"/>
            <p:cNvSpPr/>
            <p:nvPr/>
          </p:nvSpPr>
          <p:spPr>
            <a:xfrm>
              <a:off x="11092042" y="10466061"/>
              <a:ext cx="1027803" cy="729082"/>
            </a:xfrm>
            <a:prstGeom prst="rect">
              <a:avLst/>
            </a:prstGeom>
            <a:noFill/>
          </p:spPr>
          <p:txBody>
            <a:bodyPr wrap="none">
              <a:spAutoFit/>
            </a:bodyPr>
            <a:lstStyle/>
            <a:p>
              <a:r>
                <a:rPr lang="en-US" altLang="zh-CN" sz="3000" dirty="0">
                  <a:solidFill>
                    <a:schemeClr val="bg1"/>
                  </a:solidFill>
                  <a:cs typeface="+mn-ea"/>
                  <a:sym typeface="+mn-lt"/>
                </a:rPr>
                <a:t>71%</a:t>
              </a:r>
              <a:endParaRPr lang="zh-CN" altLang="en-US" sz="3000" dirty="0">
                <a:solidFill>
                  <a:schemeClr val="bg1"/>
                </a:solidFill>
                <a:cs typeface="+mn-ea"/>
                <a:sym typeface="+mn-l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22325" y="705592"/>
            <a:ext cx="10674350" cy="1466105"/>
            <a:chOff x="2777094" y="14934914"/>
            <a:chExt cx="12084336" cy="1796374"/>
          </a:xfrm>
        </p:grpSpPr>
        <p:sp>
          <p:nvSpPr>
            <p:cNvPr id="3" name="圆角矩形 2"/>
            <p:cNvSpPr/>
            <p:nvPr/>
          </p:nvSpPr>
          <p:spPr>
            <a:xfrm>
              <a:off x="2777094" y="14934914"/>
              <a:ext cx="1088146" cy="1796373"/>
            </a:xfrm>
            <a:prstGeom prst="roundRect">
              <a:avLst>
                <a:gd name="adj" fmla="val 1046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00">
                <a:cs typeface="+mn-ea"/>
                <a:sym typeface="+mn-lt"/>
              </a:endParaRPr>
            </a:p>
          </p:txBody>
        </p:sp>
        <p:sp>
          <p:nvSpPr>
            <p:cNvPr id="5" name="矩形 4"/>
            <p:cNvSpPr/>
            <p:nvPr/>
          </p:nvSpPr>
          <p:spPr>
            <a:xfrm>
              <a:off x="4061324" y="14934915"/>
              <a:ext cx="400003" cy="906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500">
                <a:cs typeface="+mn-ea"/>
                <a:sym typeface="+mn-lt"/>
              </a:endParaRPr>
            </a:p>
          </p:txBody>
        </p:sp>
        <p:sp>
          <p:nvSpPr>
            <p:cNvPr id="6" name="矩形 5"/>
            <p:cNvSpPr/>
            <p:nvPr/>
          </p:nvSpPr>
          <p:spPr>
            <a:xfrm>
              <a:off x="4061324" y="15771286"/>
              <a:ext cx="10800106" cy="9600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500">
                <a:cs typeface="+mn-ea"/>
                <a:sym typeface="+mn-lt"/>
              </a:endParaRPr>
            </a:p>
          </p:txBody>
        </p:sp>
        <p:sp>
          <p:nvSpPr>
            <p:cNvPr id="7" name="矩形 6"/>
            <p:cNvSpPr/>
            <p:nvPr/>
          </p:nvSpPr>
          <p:spPr>
            <a:xfrm>
              <a:off x="7809138" y="15977073"/>
              <a:ext cx="3304476" cy="548426"/>
            </a:xfrm>
            <a:prstGeom prst="rect">
              <a:avLst/>
            </a:prstGeom>
          </p:spPr>
          <p:txBody>
            <a:bodyPr wrap="square">
              <a:spAutoFit/>
            </a:bodyPr>
            <a:lstStyle/>
            <a:p>
              <a:pPr>
                <a:lnSpc>
                  <a:spcPct val="120000"/>
                </a:lnSpc>
              </a:pPr>
              <a:r>
                <a:rPr lang="en-US" altLang="zh-CN" sz="2400" dirty="0">
                  <a:cs typeface="+mn-ea"/>
                  <a:sym typeface="+mn-lt"/>
                </a:rPr>
                <a:t>593</a:t>
              </a:r>
              <a:r>
                <a:rPr lang="zh-CN" altLang="zh-CN" sz="2400" dirty="0">
                  <a:cs typeface="+mn-ea"/>
                  <a:sym typeface="+mn-lt"/>
                </a:rPr>
                <a:t>人受伤或中毒</a:t>
              </a:r>
              <a:endParaRPr lang="zh-CN" altLang="en-US" sz="2400" dirty="0">
                <a:cs typeface="+mn-ea"/>
                <a:sym typeface="+mn-lt"/>
              </a:endParaRPr>
            </a:p>
          </p:txBody>
        </p:sp>
        <p:sp>
          <p:nvSpPr>
            <p:cNvPr id="8" name="矩形 7"/>
            <p:cNvSpPr/>
            <p:nvPr/>
          </p:nvSpPr>
          <p:spPr>
            <a:xfrm>
              <a:off x="4640479" y="15026860"/>
              <a:ext cx="1635528" cy="519141"/>
            </a:xfrm>
            <a:prstGeom prst="rect">
              <a:avLst/>
            </a:prstGeom>
          </p:spPr>
          <p:txBody>
            <a:bodyPr wrap="none">
              <a:spAutoFit/>
            </a:bodyPr>
            <a:lstStyle/>
            <a:p>
              <a:pPr>
                <a:lnSpc>
                  <a:spcPct val="120000"/>
                </a:lnSpc>
              </a:pPr>
              <a:r>
                <a:rPr lang="en-US" altLang="zh-CN" sz="2400" dirty="0">
                  <a:cs typeface="+mn-ea"/>
                  <a:sym typeface="+mn-lt"/>
                </a:rPr>
                <a:t>8</a:t>
              </a:r>
              <a:r>
                <a:rPr lang="zh-CN" altLang="zh-CN" sz="2400" dirty="0">
                  <a:cs typeface="+mn-ea"/>
                  <a:sym typeface="+mn-lt"/>
                </a:rPr>
                <a:t>人死亡</a:t>
              </a:r>
              <a:endParaRPr lang="zh-CN" altLang="en-US" sz="2400" dirty="0">
                <a:cs typeface="+mn-ea"/>
                <a:sym typeface="+mn-lt"/>
              </a:endParaRPr>
            </a:p>
          </p:txBody>
        </p:sp>
        <p:sp>
          <p:nvSpPr>
            <p:cNvPr id="9" name="矩形 8"/>
            <p:cNvSpPr/>
            <p:nvPr/>
          </p:nvSpPr>
          <p:spPr>
            <a:xfrm>
              <a:off x="2986677" y="15217007"/>
              <a:ext cx="668980" cy="1169038"/>
            </a:xfrm>
            <a:prstGeom prst="rect">
              <a:avLst/>
            </a:prstGeom>
          </p:spPr>
          <p:txBody>
            <a:bodyPr wrap="square">
              <a:spAutoFit/>
            </a:bodyPr>
            <a:lstStyle/>
            <a:p>
              <a:r>
                <a:rPr lang="zh-CN" altLang="en-US" sz="2800" dirty="0">
                  <a:solidFill>
                    <a:schemeClr val="bg1"/>
                  </a:solidFill>
                  <a:latin typeface="华康俪金黑W8" panose="020B0809000000000000" pitchFamily="49" charset="-122"/>
                  <a:ea typeface="华康俪金黑W8" panose="020B0809000000000000" pitchFamily="49" charset="-122"/>
                  <a:cs typeface="+mn-ea"/>
                  <a:sym typeface="+mn-lt"/>
                </a:rPr>
                <a:t>后果</a:t>
              </a:r>
              <a:endParaRPr lang="zh-CN" altLang="en-US" sz="28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sp>
        <p:nvSpPr>
          <p:cNvPr id="10" name="矩形 9"/>
          <p:cNvSpPr/>
          <p:nvPr/>
        </p:nvSpPr>
        <p:spPr>
          <a:xfrm>
            <a:off x="5267236" y="3814974"/>
            <a:ext cx="5972264" cy="2230867"/>
          </a:xfrm>
          <a:prstGeom prst="rect">
            <a:avLst/>
          </a:prstGeom>
        </p:spPr>
        <p:txBody>
          <a:bodyPr wrap="square">
            <a:spAutoFit/>
          </a:bodyPr>
          <a:lstStyle/>
          <a:p>
            <a:pPr algn="just">
              <a:lnSpc>
                <a:spcPct val="130000"/>
              </a:lnSpc>
              <a:spcBef>
                <a:spcPts val="1665"/>
              </a:spcBef>
            </a:pPr>
            <a:r>
              <a:rPr lang="zh-CN" altLang="en-US" sz="2400" dirty="0">
                <a:latin typeface="方正宋刻本秀楷简体" panose="02000000000000000000" pitchFamily="2" charset="-122"/>
                <a:ea typeface="方正宋刻本秀楷简体" panose="02000000000000000000" pitchFamily="2" charset="-122"/>
                <a:cs typeface="+mn-ea"/>
                <a:sym typeface="+mn-lt"/>
              </a:rPr>
              <a:t>①严格遵守实验室的各项操作规程。</a:t>
            </a:r>
            <a:endParaRPr lang="en-US" altLang="zh-CN" sz="2400" dirty="0">
              <a:latin typeface="方正宋刻本秀楷简体" panose="02000000000000000000" pitchFamily="2" charset="-122"/>
              <a:ea typeface="方正宋刻本秀楷简体" panose="02000000000000000000" pitchFamily="2" charset="-122"/>
              <a:cs typeface="+mn-ea"/>
              <a:sym typeface="+mn-lt"/>
            </a:endParaRPr>
          </a:p>
          <a:p>
            <a:pPr algn="just">
              <a:lnSpc>
                <a:spcPct val="130000"/>
              </a:lnSpc>
              <a:spcBef>
                <a:spcPts val="1665"/>
              </a:spcBef>
            </a:pPr>
            <a:r>
              <a:rPr lang="zh-CN" altLang="en-US" sz="2400" dirty="0">
                <a:latin typeface="方正宋刻本秀楷简体" panose="02000000000000000000" pitchFamily="2" charset="-122"/>
                <a:ea typeface="方正宋刻本秀楷简体" panose="02000000000000000000" pitchFamily="2" charset="-122"/>
                <a:cs typeface="+mn-ea"/>
                <a:sym typeface="+mn-lt"/>
              </a:rPr>
              <a:t>②高度重视实验室危险化学品管理工作，建立从请购、领用、使用、回收、销毁的全过程的记录和控制制度。</a:t>
            </a:r>
            <a:endParaRPr lang="en-US" altLang="zh-CN" sz="2400"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1" name="组合 10"/>
          <p:cNvGrpSpPr/>
          <p:nvPr/>
        </p:nvGrpSpPr>
        <p:grpSpPr>
          <a:xfrm>
            <a:off x="7144260" y="2696711"/>
            <a:ext cx="2218215" cy="593248"/>
            <a:chOff x="12849510" y="30845760"/>
            <a:chExt cx="6272663" cy="1541957"/>
          </a:xfrm>
        </p:grpSpPr>
        <p:sp>
          <p:nvSpPr>
            <p:cNvPr id="12" name="圆角矩形 11"/>
            <p:cNvSpPr/>
            <p:nvPr/>
          </p:nvSpPr>
          <p:spPr>
            <a:xfrm>
              <a:off x="12849510" y="30845760"/>
              <a:ext cx="6272663" cy="154195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cs typeface="+mn-ea"/>
                <a:sym typeface="+mn-lt"/>
              </a:endParaRPr>
            </a:p>
          </p:txBody>
        </p:sp>
        <p:sp>
          <p:nvSpPr>
            <p:cNvPr id="13" name="矩形 12"/>
            <p:cNvSpPr/>
            <p:nvPr/>
          </p:nvSpPr>
          <p:spPr>
            <a:xfrm>
              <a:off x="13645794" y="30964864"/>
              <a:ext cx="4551821" cy="1088799"/>
            </a:xfrm>
            <a:prstGeom prst="rect">
              <a:avLst/>
            </a:prstGeom>
          </p:spPr>
          <p:txBody>
            <a:bodyPr wrap="none">
              <a:spAutoFit/>
            </a:bodyPr>
            <a:lstStyle/>
            <a:p>
              <a:pPr algn="just">
                <a:lnSpc>
                  <a:spcPct val="120000"/>
                </a:lnSpc>
              </a:pPr>
              <a:r>
                <a:rPr lang="zh-CN" altLang="en-US" sz="2800" dirty="0">
                  <a:solidFill>
                    <a:schemeClr val="bg1"/>
                  </a:solidFill>
                  <a:latin typeface="华康俪金黑W8" panose="020B0809000000000000" pitchFamily="49" charset="-122"/>
                  <a:ea typeface="华康俪金黑W8" panose="020B0809000000000000" pitchFamily="49" charset="-122"/>
                  <a:cs typeface="+mn-ea"/>
                  <a:sym typeface="+mn-lt"/>
                </a:rPr>
                <a:t>事故防范</a:t>
              </a:r>
              <a:endParaRPr lang="en-US" altLang="zh-CN" sz="28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pic>
        <p:nvPicPr>
          <p:cNvPr id="14" name="图片 13"/>
          <p:cNvPicPr>
            <a:picLocks noChangeAspect="1"/>
          </p:cNvPicPr>
          <p:nvPr/>
        </p:nvPicPr>
        <p:blipFill>
          <a:blip r:embed="rId1" cstate="print">
            <a:clrChange>
              <a:clrFrom>
                <a:srgbClr val="FCFBFF"/>
              </a:clrFrom>
              <a:clrTo>
                <a:srgbClr val="FCFBFF">
                  <a:alpha val="0"/>
                </a:srgbClr>
              </a:clrTo>
            </a:clrChange>
            <a:extLst>
              <a:ext uri="{28A0092B-C50C-407E-A947-70E740481C1C}">
                <a14:useLocalDpi xmlns:a14="http://schemas.microsoft.com/office/drawing/2010/main" val="0"/>
              </a:ext>
            </a:extLst>
          </a:blip>
          <a:stretch>
            <a:fillRect/>
          </a:stretch>
        </p:blipFill>
        <p:spPr>
          <a:xfrm>
            <a:off x="818895" y="2189395"/>
            <a:ext cx="3853082" cy="385644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8386" y="1487697"/>
            <a:ext cx="10814222" cy="1089529"/>
          </a:xfrm>
          <a:prstGeom prst="rect">
            <a:avLst/>
          </a:prstGeom>
        </p:spPr>
        <p:txBody>
          <a:bodyPr wrap="square">
            <a:spAutoFit/>
          </a:bodyPr>
          <a:lstStyle/>
          <a:p>
            <a:pPr algn="just">
              <a:lnSpc>
                <a:spcPct val="120000"/>
              </a:lnSpc>
            </a:pPr>
            <a:r>
              <a:rPr lang="en-US" altLang="zh-CN" dirty="0">
                <a:cs typeface="+mn-ea"/>
                <a:sym typeface="+mn-lt"/>
              </a:rPr>
              <a:t>        2013</a:t>
            </a:r>
            <a:r>
              <a:rPr lang="zh-CN" altLang="en-US" dirty="0">
                <a:cs typeface="+mn-ea"/>
                <a:sym typeface="+mn-lt"/>
              </a:rPr>
              <a:t>年</a:t>
            </a:r>
            <a:r>
              <a:rPr lang="en-US" altLang="zh-CN" dirty="0">
                <a:cs typeface="+mn-ea"/>
                <a:sym typeface="+mn-lt"/>
              </a:rPr>
              <a:t>9</a:t>
            </a:r>
            <a:r>
              <a:rPr lang="zh-CN" altLang="en-US" dirty="0">
                <a:cs typeface="+mn-ea"/>
                <a:sym typeface="+mn-lt"/>
              </a:rPr>
              <a:t>月，重庆某高校学生杨某在学校操场踢球时，钱包被偷走，钱包内</a:t>
            </a:r>
            <a:r>
              <a:rPr lang="en-US" altLang="zh-CN" dirty="0">
                <a:cs typeface="+mn-ea"/>
                <a:sym typeface="+mn-lt"/>
              </a:rPr>
              <a:t>1000</a:t>
            </a:r>
            <a:r>
              <a:rPr lang="zh-CN" altLang="en-US" dirty="0">
                <a:cs typeface="+mn-ea"/>
                <a:sym typeface="+mn-lt"/>
              </a:rPr>
              <a:t>多元被偷走，损失不小。原来当天下午杨某到球场后，把书包放在球场边上，然后就到操场上踢球了，直到和朋友吃饭付钱时，才发现钱包不见了。</a:t>
            </a:r>
            <a:endParaRPr lang="zh-CN" altLang="en-US" dirty="0">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13115"/>
          <a:stretch>
            <a:fillRect/>
          </a:stretch>
        </p:blipFill>
        <p:spPr>
          <a:xfrm>
            <a:off x="7420994" y="2802324"/>
            <a:ext cx="2752820" cy="1791192"/>
          </a:xfrm>
          <a:prstGeom prst="roundRect">
            <a:avLst>
              <a:gd name="adj" fmla="val 4964"/>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1848" y="2802324"/>
            <a:ext cx="2729146" cy="1791191"/>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908" t="13381" r="5053" b="13309"/>
          <a:stretch>
            <a:fillRect/>
          </a:stretch>
        </p:blipFill>
        <p:spPr>
          <a:xfrm>
            <a:off x="2103896" y="2789638"/>
            <a:ext cx="2657729" cy="1790769"/>
          </a:xfrm>
          <a:prstGeom prst="roundRect">
            <a:avLst>
              <a:gd name="adj" fmla="val 4964"/>
            </a:avLst>
          </a:prstGeom>
        </p:spPr>
      </p:pic>
      <p:sp>
        <p:nvSpPr>
          <p:cNvPr id="9" name="矩形 8"/>
          <p:cNvSpPr/>
          <p:nvPr/>
        </p:nvSpPr>
        <p:spPr>
          <a:xfrm>
            <a:off x="3222172" y="4988786"/>
            <a:ext cx="8290436" cy="1212640"/>
          </a:xfrm>
          <a:prstGeom prst="rect">
            <a:avLst/>
          </a:prstGeom>
        </p:spPr>
        <p:txBody>
          <a:bodyPr wrap="square">
            <a:spAutoFit/>
          </a:bodyPr>
          <a:lstStyle/>
          <a:p>
            <a:pPr>
              <a:lnSpc>
                <a:spcPct val="130000"/>
              </a:lnSpc>
            </a:pPr>
            <a:r>
              <a:rPr lang="zh-CN" altLang="en-US" sz="2800" dirty="0" smtClean="0">
                <a:cs typeface="+mn-ea"/>
                <a:sym typeface="+mn-lt"/>
              </a:rPr>
              <a:t>多发区域：教室、食堂、球场、图书馆、寝室</a:t>
            </a:r>
            <a:endParaRPr lang="en-US" altLang="zh-CN" sz="2800" dirty="0" smtClean="0">
              <a:cs typeface="+mn-ea"/>
              <a:sym typeface="+mn-lt"/>
            </a:endParaRPr>
          </a:p>
          <a:p>
            <a:pPr>
              <a:lnSpc>
                <a:spcPct val="130000"/>
              </a:lnSpc>
            </a:pPr>
            <a:r>
              <a:rPr lang="zh-CN" altLang="en-US" sz="2800" dirty="0" smtClean="0">
                <a:cs typeface="+mn-ea"/>
                <a:sym typeface="+mn-lt"/>
              </a:rPr>
              <a:t>作案</a:t>
            </a:r>
            <a:r>
              <a:rPr lang="zh-CN" altLang="en-US" sz="2800" dirty="0">
                <a:cs typeface="+mn-ea"/>
                <a:sym typeface="+mn-lt"/>
              </a:rPr>
              <a:t>手法：顺手牵羊</a:t>
            </a:r>
            <a:endParaRPr lang="en-US" altLang="zh-CN" sz="2800" dirty="0">
              <a:cs typeface="+mn-ea"/>
              <a:sym typeface="+mn-lt"/>
            </a:endParaRPr>
          </a:p>
        </p:txBody>
      </p:sp>
      <p:sp>
        <p:nvSpPr>
          <p:cNvPr id="10" name="矩形 9"/>
          <p:cNvSpPr/>
          <p:nvPr/>
        </p:nvSpPr>
        <p:spPr>
          <a:xfrm>
            <a:off x="982278" y="5177218"/>
            <a:ext cx="1867232" cy="835776"/>
          </a:xfrm>
          <a:prstGeom prst="rect">
            <a:avLst/>
          </a:prstGeom>
          <a:solidFill>
            <a:srgbClr val="205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cs typeface="+mn-ea"/>
              <a:sym typeface="+mn-lt"/>
            </a:endParaRPr>
          </a:p>
        </p:txBody>
      </p:sp>
      <p:sp>
        <p:nvSpPr>
          <p:cNvPr id="11" name="矩形 10"/>
          <p:cNvSpPr/>
          <p:nvPr/>
        </p:nvSpPr>
        <p:spPr>
          <a:xfrm>
            <a:off x="1105415" y="5333496"/>
            <a:ext cx="1620957" cy="523220"/>
          </a:xfrm>
          <a:prstGeom prst="rect">
            <a:avLst/>
          </a:prstGeom>
        </p:spPr>
        <p:txBody>
          <a:bodyPr wrap="none">
            <a:spAutoFit/>
          </a:bodyPr>
          <a:lstStyle/>
          <a:p>
            <a:r>
              <a:rPr lang="zh-CN" altLang="en-US" sz="2800" dirty="0">
                <a:solidFill>
                  <a:schemeClr val="bg1"/>
                </a:solidFill>
                <a:latin typeface="华康俪金黑W8" panose="020B0809000000000000" pitchFamily="49" charset="-122"/>
                <a:ea typeface="华康俪金黑W8" panose="020B0809000000000000" pitchFamily="49" charset="-122"/>
                <a:cs typeface="+mn-ea"/>
                <a:sym typeface="+mn-lt"/>
              </a:rPr>
              <a:t>校园盗窃</a:t>
            </a:r>
            <a:endParaRPr lang="zh-CN" altLang="en-US" sz="28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sp>
        <p:nvSpPr>
          <p:cNvPr id="13" name="文本框 1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给贼一个</a:t>
            </a:r>
            <a:r>
              <a:rPr lang="zh-CN" altLang="en-US" sz="4000" b="1" spc="300" dirty="0">
                <a:solidFill>
                  <a:srgbClr val="FF0000"/>
                </a:solidFill>
                <a:latin typeface="微软雅黑" panose="020B0503020204020204" pitchFamily="34" charset="-122"/>
                <a:ea typeface="微软雅黑" panose="020B0503020204020204" pitchFamily="34" charset="-122"/>
              </a:rPr>
              <a:t>不偷你</a:t>
            </a:r>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的理由</a:t>
            </a:r>
            <a:endPar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6100349" y="1246503"/>
            <a:ext cx="5773459" cy="536330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87377" y="248194"/>
            <a:ext cx="11625943" cy="6361612"/>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0616" y="1371330"/>
            <a:ext cx="14681871" cy="1342355"/>
          </a:xfrm>
          <a:prstGeom prst="rect">
            <a:avLst/>
          </a:prstGeom>
        </p:spPr>
        <p:txBody>
          <a:bodyPr wrap="square">
            <a:spAutoFit/>
          </a:bodyPr>
          <a:lstStyle/>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不随身携带大量现金，尽量使用银行卡</a:t>
            </a:r>
            <a:r>
              <a:rPr lang="zh-CN" altLang="en-US" dirty="0" smtClean="0">
                <a:latin typeface="方正宋刻本秀楷简体" panose="02000000000000000000" pitchFamily="2" charset="-122"/>
                <a:ea typeface="方正宋刻本秀楷简体" panose="02000000000000000000" pitchFamily="2" charset="-122"/>
                <a:cs typeface="+mn-ea"/>
                <a:sym typeface="+mn-lt"/>
              </a:rPr>
              <a:t>，银行</a:t>
            </a:r>
            <a:r>
              <a:rPr lang="zh-CN" altLang="en-US" dirty="0">
                <a:latin typeface="方正宋刻本秀楷简体" panose="02000000000000000000" pitchFamily="2" charset="-122"/>
                <a:ea typeface="方正宋刻本秀楷简体" panose="02000000000000000000" pitchFamily="2" charset="-122"/>
                <a:cs typeface="+mn-ea"/>
                <a:sym typeface="+mn-lt"/>
              </a:rPr>
              <a:t>卡应与身份证分开存放。</a:t>
            </a:r>
            <a:endParaRPr lang="en-US" altLang="zh-CN"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物不离身，</a:t>
            </a:r>
            <a:r>
              <a:rPr lang="zh-CN" altLang="en-US" dirty="0" smtClean="0">
                <a:latin typeface="方正宋刻本秀楷简体" panose="02000000000000000000" pitchFamily="2" charset="-122"/>
                <a:ea typeface="方正宋刻本秀楷简体" panose="02000000000000000000" pitchFamily="2" charset="-122"/>
                <a:cs typeface="+mn-ea"/>
                <a:sym typeface="+mn-lt"/>
              </a:rPr>
              <a:t>在</a:t>
            </a:r>
            <a:r>
              <a:rPr lang="zh-CN" altLang="en-US" dirty="0">
                <a:latin typeface="方正宋刻本秀楷简体" panose="02000000000000000000" pitchFamily="2" charset="-122"/>
                <a:ea typeface="方正宋刻本秀楷简体" panose="02000000000000000000" pitchFamily="2" charset="-122"/>
                <a:cs typeface="+mn-ea"/>
                <a:sym typeface="+mn-lt"/>
              </a:rPr>
              <a:t>食堂、操场、教室等</a:t>
            </a:r>
            <a:r>
              <a:rPr lang="zh-CN" altLang="en-US" dirty="0" smtClean="0">
                <a:latin typeface="方正宋刻本秀楷简体" panose="02000000000000000000" pitchFamily="2" charset="-122"/>
                <a:ea typeface="方正宋刻本秀楷简体" panose="02000000000000000000" pitchFamily="2" charset="-122"/>
                <a:cs typeface="+mn-ea"/>
                <a:sym typeface="+mn-lt"/>
              </a:rPr>
              <a:t>公共场合保管</a:t>
            </a:r>
            <a:r>
              <a:rPr lang="zh-CN" altLang="en-US" dirty="0">
                <a:latin typeface="方正宋刻本秀楷简体" panose="02000000000000000000" pitchFamily="2" charset="-122"/>
                <a:ea typeface="方正宋刻本秀楷简体" panose="02000000000000000000" pitchFamily="2" charset="-122"/>
                <a:cs typeface="+mn-ea"/>
                <a:sym typeface="+mn-lt"/>
              </a:rPr>
              <a:t>好随身物品。</a:t>
            </a:r>
            <a:endParaRPr lang="en-US" altLang="zh-CN"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人多拥挤时尤其要注意看护好自己的手机、钱包等贵重物品。 </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p:txBody>
      </p:sp>
      <p:sp>
        <p:nvSpPr>
          <p:cNvPr id="6" name="矩形 5"/>
          <p:cNvSpPr/>
          <p:nvPr/>
        </p:nvSpPr>
        <p:spPr>
          <a:xfrm>
            <a:off x="710616" y="3928154"/>
            <a:ext cx="9833369" cy="2289281"/>
          </a:xfrm>
          <a:prstGeom prst="rect">
            <a:avLst/>
          </a:prstGeom>
        </p:spPr>
        <p:txBody>
          <a:bodyPr wrap="square">
            <a:spAutoFit/>
          </a:bodyPr>
          <a:lstStyle/>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养成随手锁门的好习惯。</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不要告诉不熟悉的人自己详细的个人信息，更不要留宿陌生人或跟随陌生人外出。</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发现冒充同学、老师的可疑人员或推销商品的外来人员进入宿舍要及时报告宿管员或报警。</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房间钥匙不要随意借给他人。</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marL="476250" indent="-476250" algn="just">
              <a:lnSpc>
                <a:spcPct val="120000"/>
              </a:lnSpc>
              <a:spcAft>
                <a:spcPts val="1110"/>
              </a:spcAft>
              <a:buFont typeface="Arial" panose="020B0604020202020204" pitchFamily="34" charset="0"/>
              <a:buChar char="•"/>
            </a:pPr>
            <a:r>
              <a:rPr lang="zh-CN" altLang="en-US" dirty="0">
                <a:latin typeface="方正宋刻本秀楷简体" panose="02000000000000000000" pitchFamily="2" charset="-122"/>
                <a:ea typeface="方正宋刻本秀楷简体" panose="02000000000000000000" pitchFamily="2" charset="-122"/>
                <a:cs typeface="+mn-ea"/>
                <a:sym typeface="+mn-lt"/>
              </a:rPr>
              <a:t>宿舍不要存放大量现金等贵重财物。</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p:txBody>
      </p:sp>
      <p:sp>
        <p:nvSpPr>
          <p:cNvPr id="7" name="矩形 6"/>
          <p:cNvSpPr/>
          <p:nvPr/>
        </p:nvSpPr>
        <p:spPr>
          <a:xfrm>
            <a:off x="1193605" y="608110"/>
            <a:ext cx="2646878" cy="476412"/>
          </a:xfrm>
          <a:prstGeom prst="rect">
            <a:avLst/>
          </a:prstGeom>
        </p:spPr>
        <p:txBody>
          <a:bodyPr wrap="none">
            <a:spAutoFit/>
          </a:body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公共场所防盗攻略</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8" name="矩形 7"/>
          <p:cNvSpPr/>
          <p:nvPr/>
        </p:nvSpPr>
        <p:spPr>
          <a:xfrm>
            <a:off x="1193605" y="3086100"/>
            <a:ext cx="2031325" cy="476412"/>
          </a:xfrm>
          <a:prstGeom prst="rect">
            <a:avLst/>
          </a:prstGeom>
        </p:spPr>
        <p:txBody>
          <a:bodyPr wrap="none">
            <a:spAutoFit/>
          </a:body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寝室防盗攻略</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9" name="Freeform 9"/>
          <p:cNvSpPr>
            <a:spLocks noEditPoints="1"/>
          </p:cNvSpPr>
          <p:nvPr/>
        </p:nvSpPr>
        <p:spPr bwMode="black">
          <a:xfrm>
            <a:off x="710616" y="652230"/>
            <a:ext cx="482989" cy="48298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alpha val="9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04803" tIns="81281" rIns="0" bIns="81281" numCol="1" spcCol="0" rtlCol="0" fromWordArt="0" anchor="ctr" anchorCtr="0" forceAA="0" compatLnSpc="1">
            <a:noAutofit/>
          </a:bodyPr>
          <a:lstStyle/>
          <a:p>
            <a:endParaRPr lang="en-US" sz="2250" b="1">
              <a:gradFill>
                <a:gsLst>
                  <a:gs pos="0">
                    <a:srgbClr val="FFFFFF"/>
                  </a:gs>
                  <a:gs pos="100000">
                    <a:srgbClr val="FFFFFF"/>
                  </a:gs>
                </a:gsLst>
                <a:lin ang="5400000" scaled="0"/>
              </a:gradFill>
              <a:cs typeface="+mn-ea"/>
              <a:sym typeface="+mn-lt"/>
            </a:endParaRPr>
          </a:p>
        </p:txBody>
      </p:sp>
      <p:sp>
        <p:nvSpPr>
          <p:cNvPr id="13" name="Freeform 9"/>
          <p:cNvSpPr>
            <a:spLocks noEditPoints="1"/>
          </p:cNvSpPr>
          <p:nvPr/>
        </p:nvSpPr>
        <p:spPr bwMode="black">
          <a:xfrm>
            <a:off x="710616" y="3106056"/>
            <a:ext cx="482989" cy="48298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alpha val="9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04803" tIns="81281" rIns="0" bIns="81281" numCol="1" spcCol="0" rtlCol="0" fromWordArt="0" anchor="ctr" anchorCtr="0" forceAA="0" compatLnSpc="1">
            <a:noAutofit/>
          </a:bodyPr>
          <a:lstStyle/>
          <a:p>
            <a:endParaRPr lang="en-US" sz="2250" b="1">
              <a:gradFill>
                <a:gsLst>
                  <a:gs pos="0">
                    <a:srgbClr val="FFFFFF"/>
                  </a:gs>
                  <a:gs pos="100000">
                    <a:srgbClr val="FFFFFF"/>
                  </a:gs>
                </a:gsLst>
                <a:lin ang="5400000" scaled="0"/>
              </a:gradFill>
              <a:cs typeface="+mn-ea"/>
              <a:sym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交友陷阱</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723785" y="1417245"/>
            <a:ext cx="2420534"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en-US" altLang="zh-CN" sz="2400" dirty="0">
                <a:latin typeface="华康俪金黑W8" panose="020B0809000000000000" pitchFamily="49" charset="-122"/>
                <a:ea typeface="华康俪金黑W8" panose="020B0809000000000000" pitchFamily="49" charset="-122"/>
                <a:cs typeface="+mn-ea"/>
                <a:sym typeface="+mn-lt"/>
              </a:rPr>
              <a:t>   “</a:t>
            </a:r>
            <a:r>
              <a:rPr lang="zh-CN" altLang="zh-CN" sz="2400" dirty="0">
                <a:latin typeface="华康俪金黑W8" panose="020B0809000000000000" pitchFamily="49" charset="-122"/>
                <a:ea typeface="华康俪金黑W8" panose="020B0809000000000000" pitchFamily="49" charset="-122"/>
                <a:cs typeface="+mn-ea"/>
                <a:sym typeface="+mn-lt"/>
              </a:rPr>
              <a:t>酒托</a:t>
            </a:r>
            <a:r>
              <a:rPr lang="en-US" altLang="zh-CN" sz="2400" dirty="0">
                <a:latin typeface="华康俪金黑W8" panose="020B0809000000000000" pitchFamily="49" charset="-122"/>
                <a:ea typeface="华康俪金黑W8" panose="020B0809000000000000" pitchFamily="49" charset="-122"/>
                <a:cs typeface="+mn-ea"/>
                <a:sym typeface="+mn-lt"/>
              </a:rPr>
              <a:t>”</a:t>
            </a:r>
            <a:r>
              <a:rPr lang="zh-CN" altLang="zh-CN" sz="2400" dirty="0">
                <a:latin typeface="华康俪金黑W8" panose="020B0809000000000000" pitchFamily="49" charset="-122"/>
                <a:ea typeface="华康俪金黑W8" panose="020B0809000000000000" pitchFamily="49" charset="-122"/>
                <a:cs typeface="+mn-ea"/>
                <a:sym typeface="+mn-lt"/>
              </a:rPr>
              <a:t>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6" name="内容占位符 2"/>
          <p:cNvSpPr txBox="1"/>
          <p:nvPr/>
        </p:nvSpPr>
        <p:spPr>
          <a:xfrm>
            <a:off x="695325" y="1793452"/>
            <a:ext cx="8312884" cy="2508763"/>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cs typeface="+mn-ea"/>
                <a:sym typeface="+mn-lt"/>
              </a:rPr>
              <a:t>       2015</a:t>
            </a:r>
            <a:r>
              <a:rPr lang="zh-CN" altLang="zh-CN" sz="1600" dirty="0">
                <a:cs typeface="+mn-ea"/>
                <a:sym typeface="+mn-lt"/>
              </a:rPr>
              <a:t>年</a:t>
            </a:r>
            <a:r>
              <a:rPr lang="en-US" altLang="zh-CN" sz="1600" dirty="0">
                <a:cs typeface="+mn-ea"/>
                <a:sym typeface="+mn-lt"/>
              </a:rPr>
              <a:t>5</a:t>
            </a:r>
            <a:r>
              <a:rPr lang="zh-CN" altLang="zh-CN" sz="1600" dirty="0">
                <a:cs typeface="+mn-ea"/>
                <a:sym typeface="+mn-lt"/>
              </a:rPr>
              <a:t>月，在某高校大二学生张某认识了主动添加自己为好友的美女，聊了几句对方就表示与张某性格十分合得来，并且言语也十分暧昧，没过多久对方提出视频聊天，视频里果然是个美女，张某十分动心。该女子自称是大一学生，希望找一名男友。第二天二人相约见面。见面后，该女子提出让张某请吃饭，随后将张某带至一家西餐店，女子</a:t>
            </a:r>
            <a:r>
              <a:rPr lang="zh-CN" altLang="zh-CN" sz="1600" dirty="0" smtClean="0">
                <a:cs typeface="+mn-ea"/>
                <a:sym typeface="+mn-lt"/>
              </a:rPr>
              <a:t>到</a:t>
            </a:r>
            <a:r>
              <a:rPr lang="zh-CN" altLang="en-US" sz="1600" dirty="0">
                <a:cs typeface="+mn-ea"/>
                <a:sym typeface="+mn-lt"/>
              </a:rPr>
              <a:t>店后直接点了一份情侣套餐。这时服务员表示由于该餐厅需要提前埋单，碍于面子张某就付</a:t>
            </a:r>
            <a:r>
              <a:rPr lang="zh-CN" altLang="en-US" sz="1600" dirty="0" smtClean="0">
                <a:cs typeface="+mn-ea"/>
                <a:sym typeface="+mn-lt"/>
              </a:rPr>
              <a:t>了</a:t>
            </a:r>
            <a:r>
              <a:rPr lang="zh-CN" altLang="en-US" sz="1600" dirty="0">
                <a:cs typeface="+mn-ea"/>
                <a:sym typeface="+mn-lt"/>
              </a:rPr>
              <a:t>钱，刚好</a:t>
            </a:r>
            <a:r>
              <a:rPr lang="en-US" altLang="zh-CN" sz="1600" dirty="0">
                <a:cs typeface="+mn-ea"/>
                <a:sym typeface="+mn-lt"/>
              </a:rPr>
              <a:t>500</a:t>
            </a:r>
            <a:r>
              <a:rPr lang="zh-CN" altLang="en-US" sz="1600" dirty="0">
                <a:cs typeface="+mn-ea"/>
                <a:sym typeface="+mn-lt"/>
              </a:rPr>
              <a:t>元。而这份情侣套餐就是两盘水果，两盘点心，一壶酒。随后服务员又上一壶酒，要求支付</a:t>
            </a:r>
            <a:r>
              <a:rPr lang="en-US" altLang="zh-CN" sz="1600" dirty="0">
                <a:cs typeface="+mn-ea"/>
                <a:sym typeface="+mn-lt"/>
              </a:rPr>
              <a:t>1000</a:t>
            </a:r>
            <a:r>
              <a:rPr lang="zh-CN" altLang="en-US" sz="1600" dirty="0">
                <a:cs typeface="+mn-ea"/>
                <a:sym typeface="+mn-lt"/>
              </a:rPr>
              <a:t>元，张某无奈付款。回去后意识到被骗，于是在网上公开自己的经历，不料发现将近</a:t>
            </a:r>
            <a:r>
              <a:rPr lang="en-US" altLang="zh-CN" sz="1600" dirty="0">
                <a:cs typeface="+mn-ea"/>
                <a:sym typeface="+mn-lt"/>
              </a:rPr>
              <a:t>10</a:t>
            </a:r>
            <a:r>
              <a:rPr lang="zh-CN" altLang="en-US" sz="1600" dirty="0">
                <a:cs typeface="+mn-ea"/>
                <a:sym typeface="+mn-lt"/>
              </a:rPr>
              <a:t>名网友回复称也在这家店有类似遭遇。</a:t>
            </a:r>
            <a:endParaRPr lang="zh-CN" altLang="en-US" sz="1600" dirty="0">
              <a:cs typeface="+mn-ea"/>
              <a:sym typeface="+mn-lt"/>
            </a:endParaRPr>
          </a:p>
          <a:p>
            <a:pPr marL="0" indent="0" algn="just">
              <a:lnSpc>
                <a:spcPct val="120000"/>
              </a:lnSpc>
              <a:spcBef>
                <a:spcPts val="0"/>
              </a:spcBef>
              <a:buNone/>
            </a:pPr>
            <a:endParaRPr lang="zh-CN" altLang="en-US" sz="1600" dirty="0">
              <a:cs typeface="+mn-ea"/>
              <a:sym typeface="+mn-lt"/>
            </a:endParaRPr>
          </a:p>
        </p:txBody>
      </p:sp>
      <p:pic>
        <p:nvPicPr>
          <p:cNvPr id="7" name="图片 6"/>
          <p:cNvPicPr/>
          <p:nvPr/>
        </p:nvPicPr>
        <p:blipFill>
          <a:blip r:embed="rId1">
            <a:extLst>
              <a:ext uri="{28A0092B-C50C-407E-A947-70E740481C1C}">
                <a14:useLocalDpi xmlns:a14="http://schemas.microsoft.com/office/drawing/2010/main" val="0"/>
              </a:ext>
            </a:extLst>
          </a:blip>
          <a:stretch>
            <a:fillRect/>
          </a:stretch>
        </p:blipFill>
        <p:spPr>
          <a:xfrm>
            <a:off x="9008209" y="1852621"/>
            <a:ext cx="2485406" cy="1946287"/>
          </a:xfrm>
          <a:prstGeom prst="rect">
            <a:avLst/>
          </a:prstGeom>
        </p:spPr>
      </p:pic>
      <p:sp>
        <p:nvSpPr>
          <p:cNvPr id="8"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9" name="Freeform 166"/>
          <p:cNvSpPr/>
          <p:nvPr/>
        </p:nvSpPr>
        <p:spPr bwMode="auto">
          <a:xfrm>
            <a:off x="695325" y="4328271"/>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10" name="标题 1"/>
          <p:cNvSpPr txBox="1"/>
          <p:nvPr/>
        </p:nvSpPr>
        <p:spPr>
          <a:xfrm>
            <a:off x="1160195" y="4332132"/>
            <a:ext cx="1490793"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 网恋陷阱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11" name="内容占位符 2"/>
          <p:cNvSpPr txBox="1"/>
          <p:nvPr/>
        </p:nvSpPr>
        <p:spPr>
          <a:xfrm>
            <a:off x="3622832" y="4855892"/>
            <a:ext cx="7938633" cy="1294232"/>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smtClean="0">
                <a:cs typeface="+mn-ea"/>
                <a:sym typeface="+mn-lt"/>
              </a:rPr>
              <a:t>       </a:t>
            </a:r>
            <a:r>
              <a:rPr lang="zh-CN" altLang="en-US" sz="1600" dirty="0">
                <a:cs typeface="+mn-ea"/>
                <a:sym typeface="+mn-lt"/>
              </a:rPr>
              <a:t>江苏某女大学生小雪在网上认识并爱上了一位毕某的男子。在毕某邀请下多次去哈尔滨跟“心上人”约会并同居。一次约会中，毕某得知小雪的家境很好，父母准备送她出国深造，觉得送到嘴里的“肥肉”哪能轻易放掉。就在小雪出国前夕，毕某再次将她约到自己住处实施敲诈，在没有达到目的的情况下，竟与同伙将小雪掐死。 </a:t>
            </a:r>
            <a:endParaRPr lang="zh-CN" altLang="en-US" sz="1600" dirty="0">
              <a:cs typeface="+mn-ea"/>
              <a:sym typeface="+mn-lt"/>
            </a:endParaRPr>
          </a:p>
        </p:txBody>
      </p:sp>
      <p:pic>
        <p:nvPicPr>
          <p:cNvPr id="12" name="图片 11"/>
          <p:cNvPicPr/>
          <p:nvPr/>
        </p:nvPicPr>
        <p:blipFill>
          <a:blip r:embed="rId2">
            <a:extLst>
              <a:ext uri="{28A0092B-C50C-407E-A947-70E740481C1C}">
                <a14:useLocalDpi xmlns:a14="http://schemas.microsoft.com/office/drawing/2010/main" val="0"/>
              </a:ext>
            </a:extLst>
          </a:blip>
          <a:stretch>
            <a:fillRect/>
          </a:stretch>
        </p:blipFill>
        <p:spPr>
          <a:xfrm>
            <a:off x="723785" y="4677082"/>
            <a:ext cx="2547191" cy="161702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交友陷阱</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13" name="内容占位符 2"/>
          <p:cNvSpPr txBox="1"/>
          <p:nvPr/>
        </p:nvSpPr>
        <p:spPr>
          <a:xfrm>
            <a:off x="701205" y="2579764"/>
            <a:ext cx="10795470" cy="3401936"/>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spcAft>
                <a:spcPts val="1110"/>
              </a:spcAft>
              <a:buNone/>
            </a:pPr>
            <a:r>
              <a:rPr lang="zh-CN" altLang="zh-CN" sz="2400" dirty="0">
                <a:latin typeface="方正宋刻本秀楷简体" panose="02000000000000000000" pitchFamily="2" charset="-122"/>
                <a:ea typeface="方正宋刻本秀楷简体" panose="02000000000000000000" pitchFamily="2" charset="-122"/>
                <a:cs typeface="+mn-ea"/>
                <a:sym typeface="+mn-lt"/>
              </a:rPr>
              <a:t>①</a:t>
            </a:r>
            <a:r>
              <a:rPr lang="zh-CN" altLang="en-US" sz="2400" dirty="0">
                <a:latin typeface="方正宋刻本秀楷简体" panose="02000000000000000000" pitchFamily="2" charset="-122"/>
                <a:ea typeface="方正宋刻本秀楷简体" panose="02000000000000000000" pitchFamily="2" charset="-122"/>
                <a:cs typeface="+mn-ea"/>
                <a:sym typeface="+mn-lt"/>
              </a:rPr>
              <a:t>谨慎：不要轻率地将真实信息告诉对方，盲目相信对方。</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zh-CN" sz="2400" dirty="0">
                <a:latin typeface="方正宋刻本秀楷简体" panose="02000000000000000000" pitchFamily="2" charset="-122"/>
                <a:ea typeface="方正宋刻本秀楷简体" panose="02000000000000000000" pitchFamily="2" charset="-122"/>
                <a:cs typeface="+mn-ea"/>
                <a:sym typeface="+mn-lt"/>
              </a:rPr>
              <a:t>②</a:t>
            </a:r>
            <a:r>
              <a:rPr lang="zh-CN" altLang="en-US" sz="2400" dirty="0">
                <a:latin typeface="方正宋刻本秀楷简体" panose="02000000000000000000" pitchFamily="2" charset="-122"/>
                <a:ea typeface="方正宋刻本秀楷简体" panose="02000000000000000000" pitchFamily="2" charset="-122"/>
                <a:cs typeface="+mn-ea"/>
                <a:sym typeface="+mn-lt"/>
              </a:rPr>
              <a:t>同行：赴约时带一名信任的好友，将行程告知家人朋友并随时保持联系。</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zh-CN" sz="2400" dirty="0">
                <a:latin typeface="方正宋刻本秀楷简体" panose="02000000000000000000" pitchFamily="2" charset="-122"/>
                <a:ea typeface="方正宋刻本秀楷简体" panose="02000000000000000000" pitchFamily="2" charset="-122"/>
                <a:cs typeface="+mn-ea"/>
                <a:sym typeface="+mn-lt"/>
              </a:rPr>
              <a:t>③</a:t>
            </a:r>
            <a:r>
              <a:rPr lang="zh-CN" altLang="en-US" sz="2400" dirty="0">
                <a:latin typeface="方正宋刻本秀楷简体" panose="02000000000000000000" pitchFamily="2" charset="-122"/>
                <a:ea typeface="方正宋刻本秀楷简体" panose="02000000000000000000" pitchFamily="2" charset="-122"/>
                <a:cs typeface="+mn-ea"/>
                <a:sym typeface="+mn-lt"/>
              </a:rPr>
              <a:t>合理选择：根据自己的消费能力合理选择约见地点，最好是自己熟悉的场所</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zh-CN" sz="2400" dirty="0">
                <a:latin typeface="方正宋刻本秀楷简体" panose="02000000000000000000" pitchFamily="2" charset="-122"/>
                <a:ea typeface="方正宋刻本秀楷简体" panose="02000000000000000000" pitchFamily="2" charset="-122"/>
                <a:cs typeface="+mn-ea"/>
                <a:sym typeface="+mn-lt"/>
              </a:rPr>
              <a:t>④</a:t>
            </a:r>
            <a:r>
              <a:rPr lang="en-US" altLang="zh-CN" sz="2400" dirty="0">
                <a:latin typeface="方正宋刻本秀楷简体" panose="02000000000000000000" pitchFamily="2" charset="-122"/>
                <a:ea typeface="方正宋刻本秀楷简体" panose="02000000000000000000" pitchFamily="2" charset="-122"/>
                <a:cs typeface="+mn-ea"/>
                <a:sym typeface="+mn-lt"/>
              </a:rPr>
              <a:t>say no</a:t>
            </a:r>
            <a:r>
              <a:rPr lang="zh-CN" altLang="en-US" sz="2400" dirty="0">
                <a:latin typeface="方正宋刻本秀楷简体" panose="02000000000000000000" pitchFamily="2" charset="-122"/>
                <a:ea typeface="方正宋刻本秀楷简体" panose="02000000000000000000" pitchFamily="2" charset="-122"/>
                <a:cs typeface="+mn-ea"/>
                <a:sym typeface="+mn-lt"/>
              </a:rPr>
              <a:t>：点单前看清价目表，不要一味爱面子，对自己不能接受的花销勇敢地说“不”，才能避免落入无谓的消费陷阱。</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zh-CN" sz="2400" dirty="0">
                <a:latin typeface="方正宋刻本秀楷简体" panose="02000000000000000000" pitchFamily="2" charset="-122"/>
                <a:ea typeface="方正宋刻本秀楷简体" panose="02000000000000000000" pitchFamily="2" charset="-122"/>
                <a:cs typeface="+mn-ea"/>
                <a:sym typeface="+mn-lt"/>
              </a:rPr>
              <a:t>⑤</a:t>
            </a:r>
            <a:r>
              <a:rPr lang="zh-CN" altLang="en-US" sz="2400" dirty="0">
                <a:latin typeface="方正宋刻本秀楷简体" panose="02000000000000000000" pitchFamily="2" charset="-122"/>
                <a:ea typeface="方正宋刻本秀楷简体" panose="02000000000000000000" pitchFamily="2" charset="-122"/>
                <a:cs typeface="+mn-ea"/>
                <a:sym typeface="+mn-lt"/>
              </a:rPr>
              <a:t>报警：一旦意识落入陷阱或遭遇危险，及时报警求助。</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4" name="组合 13"/>
          <p:cNvGrpSpPr/>
          <p:nvPr/>
        </p:nvGrpSpPr>
        <p:grpSpPr>
          <a:xfrm>
            <a:off x="695323" y="1708510"/>
            <a:ext cx="1838325" cy="587625"/>
            <a:chOff x="12626848" y="30741004"/>
            <a:chExt cx="3308954" cy="826279"/>
          </a:xfrm>
        </p:grpSpPr>
        <p:sp>
          <p:nvSpPr>
            <p:cNvPr id="15" name="圆角矩形 14"/>
            <p:cNvSpPr/>
            <p:nvPr/>
          </p:nvSpPr>
          <p:spPr>
            <a:xfrm>
              <a:off x="12626848" y="30741004"/>
              <a:ext cx="3308954" cy="82627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5">
                <a:cs typeface="+mn-ea"/>
                <a:sym typeface="+mn-lt"/>
              </a:endParaRPr>
            </a:p>
          </p:txBody>
        </p:sp>
        <p:sp>
          <p:nvSpPr>
            <p:cNvPr id="16" name="矩形 15"/>
            <p:cNvSpPr/>
            <p:nvPr/>
          </p:nvSpPr>
          <p:spPr>
            <a:xfrm>
              <a:off x="13007141" y="30819193"/>
              <a:ext cx="2548366" cy="669899"/>
            </a:xfrm>
            <a:prstGeom prst="rect">
              <a:avLst/>
            </a:prstGeom>
          </p:spPr>
          <p:txBody>
            <a:bodyPr wrap="none">
              <a:spAutoFit/>
            </a:bodyPr>
            <a:lstStyle/>
            <a:p>
              <a:pPr algn="just">
                <a:lnSpc>
                  <a:spcPct val="120000"/>
                </a:lnSpc>
              </a:pPr>
              <a:r>
                <a:rPr lang="zh-CN" altLang="en-US" sz="2400" dirty="0">
                  <a:solidFill>
                    <a:schemeClr val="bg1"/>
                  </a:solidFill>
                  <a:latin typeface="华康俪金黑W8" panose="020B0809000000000000" pitchFamily="49" charset="-122"/>
                  <a:ea typeface="华康俪金黑W8" panose="020B0809000000000000" pitchFamily="49" charset="-122"/>
                  <a:cs typeface="+mn-ea"/>
                  <a:sym typeface="+mn-lt"/>
                </a:rPr>
                <a:t>防范建议</a:t>
              </a:r>
              <a:endParaRPr lang="en-US" altLang="zh-CN" sz="24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求职陷阱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23" name="标题 1"/>
          <p:cNvSpPr txBox="1"/>
          <p:nvPr/>
        </p:nvSpPr>
        <p:spPr>
          <a:xfrm>
            <a:off x="723785" y="1417245"/>
            <a:ext cx="2420534"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en-US" altLang="zh-CN" sz="2400" dirty="0">
                <a:latin typeface="华康俪金黑W8" panose="020B0809000000000000" pitchFamily="49" charset="-122"/>
                <a:ea typeface="华康俪金黑W8" panose="020B0809000000000000" pitchFamily="49" charset="-122"/>
                <a:cs typeface="+mn-ea"/>
                <a:sym typeface="+mn-lt"/>
              </a:rPr>
              <a:t>   </a:t>
            </a:r>
            <a:r>
              <a:rPr lang="zh-CN" altLang="en-US" sz="2400" dirty="0" smtClean="0">
                <a:latin typeface="华康俪金黑W8" panose="020B0809000000000000" pitchFamily="49" charset="-122"/>
                <a:ea typeface="华康俪金黑W8" panose="020B0809000000000000" pitchFamily="49" charset="-122"/>
                <a:cs typeface="+mn-ea"/>
                <a:sym typeface="+mn-lt"/>
              </a:rPr>
              <a:t>套取信息</a:t>
            </a:r>
            <a:r>
              <a:rPr lang="zh-CN" altLang="zh-CN" sz="2400" dirty="0" smtClean="0">
                <a:latin typeface="华康俪金黑W8" panose="020B0809000000000000" pitchFamily="49" charset="-122"/>
                <a:ea typeface="华康俪金黑W8" panose="020B0809000000000000" pitchFamily="49" charset="-122"/>
                <a:cs typeface="+mn-ea"/>
                <a:sym typeface="+mn-lt"/>
              </a:rPr>
              <a:t>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27"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8" name="Freeform 166"/>
          <p:cNvSpPr/>
          <p:nvPr/>
        </p:nvSpPr>
        <p:spPr bwMode="auto">
          <a:xfrm>
            <a:off x="695325" y="4099672"/>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9" name="标题 1"/>
          <p:cNvSpPr txBox="1"/>
          <p:nvPr/>
        </p:nvSpPr>
        <p:spPr>
          <a:xfrm>
            <a:off x="1042919" y="4054924"/>
            <a:ext cx="2106346" cy="494494"/>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 拉</a:t>
            </a:r>
            <a:r>
              <a:rPr lang="zh-CN" altLang="en-US" sz="2400" dirty="0" smtClean="0">
                <a:latin typeface="华康俪金黑W8" panose="020B0809000000000000" pitchFamily="49" charset="-122"/>
                <a:ea typeface="华康俪金黑W8" panose="020B0809000000000000" pitchFamily="49" charset="-122"/>
                <a:cs typeface="+mn-ea"/>
                <a:sym typeface="+mn-lt"/>
              </a:rPr>
              <a:t>入传销陷阱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30" name="内容占位符 2"/>
          <p:cNvSpPr txBox="1"/>
          <p:nvPr/>
        </p:nvSpPr>
        <p:spPr>
          <a:xfrm>
            <a:off x="3340100" y="1978321"/>
            <a:ext cx="8156575" cy="1626019"/>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ym typeface="+mn-lt"/>
              </a:rPr>
              <a:t> </a:t>
            </a:r>
            <a:r>
              <a:rPr lang="zh-CN" altLang="zh-CN" sz="1600" dirty="0">
                <a:sym typeface="+mn-lt"/>
              </a:rPr>
              <a:t>大学生</a:t>
            </a:r>
            <a:r>
              <a:rPr lang="zh-CN" altLang="en-US" sz="1600" dirty="0">
                <a:sym typeface="+mn-lt"/>
              </a:rPr>
              <a:t>王</a:t>
            </a:r>
            <a:r>
              <a:rPr lang="zh-CN" altLang="zh-CN" sz="1600" dirty="0">
                <a:sym typeface="+mn-lt"/>
              </a:rPr>
              <a:t>某，在一招聘网站上看到沿海某省重点高中在招教师，于是填写自己的资料，几天后她接到对方发来的一份表格</a:t>
            </a:r>
            <a:r>
              <a:rPr lang="en-US" altLang="zh-CN" sz="1600" dirty="0">
                <a:sym typeface="+mn-lt"/>
              </a:rPr>
              <a:t>(</a:t>
            </a:r>
            <a:r>
              <a:rPr lang="zh-CN" altLang="zh-CN" sz="1600" dirty="0">
                <a:sym typeface="+mn-lt"/>
              </a:rPr>
              <a:t>包括账户号、工作经历、学习背景、联系方式等个人信息</a:t>
            </a:r>
            <a:r>
              <a:rPr lang="en-US" altLang="zh-CN" sz="1600" dirty="0">
                <a:sym typeface="+mn-lt"/>
              </a:rPr>
              <a:t>)</a:t>
            </a:r>
            <a:r>
              <a:rPr lang="zh-CN" altLang="zh-CN" sz="1600" dirty="0">
                <a:sym typeface="+mn-lt"/>
              </a:rPr>
              <a:t>，要求她详细填写。</a:t>
            </a:r>
            <a:r>
              <a:rPr lang="zh-CN" altLang="en-US" sz="1600" dirty="0">
                <a:sym typeface="+mn-lt"/>
              </a:rPr>
              <a:t>王</a:t>
            </a:r>
            <a:r>
              <a:rPr lang="zh-CN" altLang="zh-CN" sz="1600" dirty="0">
                <a:sym typeface="+mn-lt"/>
              </a:rPr>
              <a:t>某以为是对方对自己感兴趣，于是就</a:t>
            </a:r>
            <a:r>
              <a:rPr lang="zh-CN" altLang="zh-CN" sz="1600" dirty="0" smtClean="0">
                <a:sym typeface="+mn-lt"/>
              </a:rPr>
              <a:t>按照</a:t>
            </a:r>
            <a:r>
              <a:rPr lang="zh-CN" altLang="zh-CN" sz="1600" dirty="0">
                <a:sym typeface="+mn-lt"/>
              </a:rPr>
              <a:t>要求全部填写。</a:t>
            </a:r>
            <a:r>
              <a:rPr lang="zh-CN" altLang="zh-CN" sz="1600" dirty="0">
                <a:cs typeface="+mn-ea"/>
                <a:sym typeface="+mn-lt"/>
              </a:rPr>
              <a:t>结果一周后，</a:t>
            </a:r>
            <a:r>
              <a:rPr lang="zh-CN" altLang="en-US" sz="1600" dirty="0">
                <a:cs typeface="+mn-ea"/>
                <a:sym typeface="+mn-lt"/>
              </a:rPr>
              <a:t>王</a:t>
            </a:r>
            <a:r>
              <a:rPr lang="zh-CN" altLang="zh-CN" sz="1600" dirty="0">
                <a:cs typeface="+mn-ea"/>
                <a:sym typeface="+mn-lt"/>
              </a:rPr>
              <a:t>某一家频繁收到一些莫名其妙的短信和邮件，还有打电话推销东西的。原来是非法网站以招聘为幌子，骗取网民的详细资料后出售牟利</a:t>
            </a:r>
            <a:r>
              <a:rPr lang="zh-CN" altLang="zh-CN" sz="1600" dirty="0" smtClean="0">
                <a:cs typeface="+mn-ea"/>
                <a:sym typeface="+mn-lt"/>
              </a:rPr>
              <a:t>。</a:t>
            </a:r>
            <a:endParaRPr lang="zh-CN" altLang="zh-CN" sz="1600" dirty="0">
              <a:cs typeface="+mn-ea"/>
              <a:sym typeface="+mn-lt"/>
            </a:endParaRPr>
          </a:p>
        </p:txBody>
      </p:sp>
      <p:pic>
        <p:nvPicPr>
          <p:cNvPr id="35" name="图片 34"/>
          <p:cNvPicPr/>
          <p:nvPr/>
        </p:nvPicPr>
        <p:blipFill rotWithShape="1">
          <a:blip r:embed="rId1">
            <a:extLst>
              <a:ext uri="{28A0092B-C50C-407E-A947-70E740481C1C}">
                <a14:useLocalDpi xmlns:a14="http://schemas.microsoft.com/office/drawing/2010/main" val="0"/>
              </a:ext>
            </a:extLst>
          </a:blip>
          <a:srcRect t="-4892" r="14207" b="4892"/>
          <a:stretch>
            <a:fillRect/>
          </a:stretch>
        </p:blipFill>
        <p:spPr>
          <a:xfrm>
            <a:off x="723785" y="2009201"/>
            <a:ext cx="2461902" cy="1564261"/>
          </a:xfrm>
          <a:prstGeom prst="rect">
            <a:avLst/>
          </a:prstGeom>
        </p:spPr>
      </p:pic>
      <p:sp>
        <p:nvSpPr>
          <p:cNvPr id="37" name="内容占位符 2"/>
          <p:cNvSpPr txBox="1"/>
          <p:nvPr/>
        </p:nvSpPr>
        <p:spPr>
          <a:xfrm>
            <a:off x="723785" y="4748339"/>
            <a:ext cx="8156575" cy="1310979"/>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ym typeface="+mn-lt"/>
              </a:rPr>
              <a:t> </a:t>
            </a:r>
            <a:r>
              <a:rPr lang="en-US" altLang="zh-CN" sz="1600" dirty="0">
                <a:sym typeface="+mn-lt"/>
              </a:rPr>
              <a:t>2015</a:t>
            </a:r>
            <a:r>
              <a:rPr lang="zh-CN" altLang="en-US" sz="1600" dirty="0">
                <a:sym typeface="+mn-lt"/>
              </a:rPr>
              <a:t>年</a:t>
            </a:r>
            <a:r>
              <a:rPr lang="en-US" altLang="zh-CN" sz="1600" dirty="0">
                <a:sym typeface="+mn-lt"/>
              </a:rPr>
              <a:t>10</a:t>
            </a:r>
            <a:r>
              <a:rPr lang="zh-CN" altLang="en-US" sz="1600" dirty="0">
                <a:sym typeface="+mn-lt"/>
              </a:rPr>
              <a:t>月，刚毕业的大学生赵某一直没找到合适的工作，他通过网上求职找到一份专业对口，工资很高的工作，于是前往面试。但到了当地，却被带入一处脏乱差的民房，并且没收了他的手机和身份证。几天后，赵某才明白自己陷入传销了。之后，赵某通过用温州话向家人示警和在火车站向执勤民警大喊“杀人了”才逃脱抽身。</a:t>
            </a:r>
            <a:endParaRPr lang="zh-CN" altLang="zh-CN" sz="1600" dirty="0">
              <a:cs typeface="+mn-ea"/>
              <a:sym typeface="+mn-lt"/>
            </a:endParaRPr>
          </a:p>
        </p:txBody>
      </p:sp>
      <p:pic>
        <p:nvPicPr>
          <p:cNvPr id="38" name="图片 37"/>
          <p:cNvPicPr/>
          <p:nvPr/>
        </p:nvPicPr>
        <p:blipFill>
          <a:blip r:embed="rId2" cstate="print">
            <a:extLst>
              <a:ext uri="{28A0092B-C50C-407E-A947-70E740481C1C}">
                <a14:useLocalDpi xmlns:a14="http://schemas.microsoft.com/office/drawing/2010/main" val="0"/>
              </a:ext>
            </a:extLst>
          </a:blip>
          <a:stretch>
            <a:fillRect/>
          </a:stretch>
        </p:blipFill>
        <p:spPr>
          <a:xfrm>
            <a:off x="9212513" y="4547418"/>
            <a:ext cx="2284162" cy="163787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求职陷阱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23" name="标题 1"/>
          <p:cNvSpPr txBox="1"/>
          <p:nvPr/>
        </p:nvSpPr>
        <p:spPr>
          <a:xfrm>
            <a:off x="1226125" y="1391845"/>
            <a:ext cx="1949252"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smtClean="0">
                <a:latin typeface="华康俪金黑W8" panose="020B0809000000000000" pitchFamily="49" charset="-122"/>
                <a:ea typeface="华康俪金黑W8" panose="020B0809000000000000" pitchFamily="49" charset="-122"/>
                <a:cs typeface="+mn-ea"/>
                <a:sym typeface="+mn-lt"/>
              </a:rPr>
              <a:t>骗取钱财陷阱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27"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8" name="Freeform 166"/>
          <p:cNvSpPr/>
          <p:nvPr/>
        </p:nvSpPr>
        <p:spPr bwMode="auto">
          <a:xfrm>
            <a:off x="695325" y="4253885"/>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9" name="标题 1"/>
          <p:cNvSpPr txBox="1"/>
          <p:nvPr/>
        </p:nvSpPr>
        <p:spPr>
          <a:xfrm>
            <a:off x="1042919" y="4238696"/>
            <a:ext cx="2106346"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 </a:t>
            </a:r>
            <a:r>
              <a:rPr lang="zh-CN" altLang="en-US" sz="2400" dirty="0" smtClean="0">
                <a:latin typeface="华康俪金黑W8" panose="020B0809000000000000" pitchFamily="49" charset="-122"/>
                <a:ea typeface="华康俪金黑W8" panose="020B0809000000000000" pitchFamily="49" charset="-122"/>
                <a:cs typeface="+mn-ea"/>
                <a:sym typeface="+mn-lt"/>
              </a:rPr>
              <a:t>危险家教陷阱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33" name="内容占位符 2"/>
          <p:cNvSpPr txBox="1"/>
          <p:nvPr/>
        </p:nvSpPr>
        <p:spPr>
          <a:xfrm>
            <a:off x="3183791" y="5076319"/>
            <a:ext cx="8312884" cy="1137842"/>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cs typeface="+mn-ea"/>
                <a:sym typeface="+mn-lt"/>
              </a:rPr>
              <a:t> 2008</a:t>
            </a:r>
            <a:r>
              <a:rPr lang="zh-CN" altLang="en-US" sz="1600" dirty="0">
                <a:cs typeface="+mn-ea"/>
                <a:sym typeface="+mn-lt"/>
              </a:rPr>
              <a:t>年</a:t>
            </a:r>
            <a:r>
              <a:rPr lang="en-US" altLang="zh-CN" sz="1600" dirty="0">
                <a:cs typeface="+mn-ea"/>
                <a:sym typeface="+mn-lt"/>
              </a:rPr>
              <a:t>2</a:t>
            </a:r>
            <a:r>
              <a:rPr lang="zh-CN" altLang="en-US" sz="1600" dirty="0">
                <a:cs typeface="+mn-ea"/>
                <a:sym typeface="+mn-lt"/>
              </a:rPr>
              <a:t>月，在河北省石家庄市某地开煎饼店的谷某、康某、石某三人以请家教的名义绑架了某大学两名女大学生，然后向被绑架者的家人、老师勒索巨额钱财，未果后两名女大学生先后被残忍杀害，尸体被肢解。</a:t>
            </a:r>
            <a:endParaRPr lang="zh-CN" altLang="en-US" sz="1600" dirty="0">
              <a:cs typeface="+mn-ea"/>
              <a:sym typeface="+mn-lt"/>
            </a:endParaRPr>
          </a:p>
        </p:txBody>
      </p:sp>
      <p:sp>
        <p:nvSpPr>
          <p:cNvPr id="16" name="内容占位符 2"/>
          <p:cNvSpPr txBox="1"/>
          <p:nvPr/>
        </p:nvSpPr>
        <p:spPr>
          <a:xfrm>
            <a:off x="695325" y="1922433"/>
            <a:ext cx="8312884" cy="2247125"/>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ym typeface="+mn-lt"/>
              </a:rPr>
              <a:t> 2015</a:t>
            </a:r>
            <a:r>
              <a:rPr lang="zh-CN" altLang="zh-CN" sz="1600" dirty="0">
                <a:sym typeface="+mn-lt"/>
              </a:rPr>
              <a:t>年</a:t>
            </a:r>
            <a:r>
              <a:rPr lang="en-US" altLang="zh-CN" sz="1600" dirty="0">
                <a:sym typeface="+mn-lt"/>
              </a:rPr>
              <a:t>10</a:t>
            </a:r>
            <a:r>
              <a:rPr lang="zh-CN" altLang="zh-CN" sz="1600" dirty="0">
                <a:sym typeface="+mn-lt"/>
              </a:rPr>
              <a:t>月，大学生小唐看到某</a:t>
            </a:r>
            <a:r>
              <a:rPr lang="en-US" altLang="zh-CN" sz="1600" dirty="0">
                <a:sym typeface="+mn-lt"/>
              </a:rPr>
              <a:t>QQ</a:t>
            </a:r>
            <a:r>
              <a:rPr lang="zh-CN" altLang="zh-CN" sz="1600" dirty="0">
                <a:sym typeface="+mn-lt"/>
              </a:rPr>
              <a:t>群中的“高薪兼职”信息。对方自称是“淘宝刷钻平台”，小唐只需去指定的淘宝店铺购买充值卡，对方会把货款退还给小唐。确认好评后，小唐将得到一定比例的佣金，购买次数越多，佣金返还比例就越高。小唐欣然接受了这个“刷信誉”的工作。然而，在具体“代刷信誉”过程中</a:t>
            </a:r>
            <a:r>
              <a:rPr lang="zh-CN" altLang="zh-CN" sz="1600" dirty="0" smtClean="0">
                <a:sym typeface="+mn-lt"/>
              </a:rPr>
              <a:t>，</a:t>
            </a:r>
            <a:r>
              <a:rPr lang="zh-CN" altLang="zh-CN" sz="1600" dirty="0">
                <a:sym typeface="+mn-lt"/>
              </a:rPr>
              <a:t>网站总以“数据暂时有问题，</a:t>
            </a:r>
            <a:r>
              <a:rPr lang="zh-CN" altLang="zh-CN" sz="1600" dirty="0">
                <a:cs typeface="+mn-ea"/>
                <a:sym typeface="+mn-lt"/>
              </a:rPr>
              <a:t>再购买一笔激活上一笔”为由，让小唐继续购买。结果，小唐没有赚到钱，还在</a:t>
            </a:r>
            <a:r>
              <a:rPr lang="en-US" altLang="zh-CN" sz="1600" dirty="0">
                <a:cs typeface="+mn-ea"/>
                <a:sym typeface="+mn-lt"/>
              </a:rPr>
              <a:t>2</a:t>
            </a:r>
            <a:r>
              <a:rPr lang="zh-CN" altLang="zh-CN" sz="1600" dirty="0">
                <a:cs typeface="+mn-ea"/>
                <a:sym typeface="+mn-lt"/>
              </a:rPr>
              <a:t>天内被骗走了</a:t>
            </a:r>
            <a:r>
              <a:rPr lang="en-US" altLang="zh-CN" sz="1600" dirty="0">
                <a:cs typeface="+mn-ea"/>
                <a:sym typeface="+mn-lt"/>
              </a:rPr>
              <a:t>6000</a:t>
            </a:r>
            <a:r>
              <a:rPr lang="zh-CN" altLang="zh-CN" sz="1600" dirty="0">
                <a:cs typeface="+mn-ea"/>
                <a:sym typeface="+mn-lt"/>
              </a:rPr>
              <a:t>元。在发现</a:t>
            </a:r>
            <a:r>
              <a:rPr lang="en-US" altLang="zh-CN" sz="1600" dirty="0">
                <a:cs typeface="+mn-ea"/>
                <a:sym typeface="+mn-lt"/>
              </a:rPr>
              <a:t>QQ</a:t>
            </a:r>
            <a:r>
              <a:rPr lang="zh-CN" altLang="zh-CN" sz="1600" dirty="0">
                <a:cs typeface="+mn-ea"/>
                <a:sym typeface="+mn-lt"/>
              </a:rPr>
              <a:t>号被对方拉入了黑名单后，小唐才意识到上当受骗，并随即报了警。目前，警方已对此案介入调查。</a:t>
            </a:r>
            <a:endParaRPr lang="zh-CN" altLang="zh-CN" sz="1600" dirty="0">
              <a:cs typeface="+mn-ea"/>
              <a:sym typeface="+mn-lt"/>
            </a:endParaRPr>
          </a:p>
          <a:p>
            <a:pPr marL="0" indent="0" algn="just">
              <a:lnSpc>
                <a:spcPct val="120000"/>
              </a:lnSpc>
              <a:spcBef>
                <a:spcPts val="0"/>
              </a:spcBef>
              <a:buNone/>
            </a:pPr>
            <a:endParaRPr lang="zh-CN" altLang="en-US" sz="1600" dirty="0">
              <a:cs typeface="+mn-ea"/>
              <a:sym typeface="+mn-lt"/>
            </a:endParaRPr>
          </a:p>
        </p:txBody>
      </p:sp>
      <p:pic>
        <p:nvPicPr>
          <p:cNvPr id="17" name="图片 16"/>
          <p:cNvPicPr/>
          <p:nvPr/>
        </p:nvPicPr>
        <p:blipFill>
          <a:blip r:embed="rId1">
            <a:extLst>
              <a:ext uri="{28A0092B-C50C-407E-A947-70E740481C1C}">
                <a14:useLocalDpi xmlns:a14="http://schemas.microsoft.com/office/drawing/2010/main" val="0"/>
              </a:ext>
            </a:extLst>
          </a:blip>
          <a:stretch>
            <a:fillRect/>
          </a:stretch>
        </p:blipFill>
        <p:spPr>
          <a:xfrm>
            <a:off x="9033609" y="1922433"/>
            <a:ext cx="2488136" cy="1919298"/>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26543"/>
          <a:stretch>
            <a:fillRect/>
          </a:stretch>
        </p:blipFill>
        <p:spPr>
          <a:xfrm>
            <a:off x="723785" y="4835870"/>
            <a:ext cx="2093499" cy="143633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5930" y="1718195"/>
            <a:ext cx="7528296" cy="3208571"/>
          </a:xfrm>
          <a:prstGeom prst="rect">
            <a:avLst/>
          </a:prstGeom>
        </p:spPr>
        <p:txBody>
          <a:bodyPr wrap="square">
            <a:spAutoFit/>
          </a:bodyPr>
          <a:lstStyle/>
          <a:p>
            <a:pPr algn="just">
              <a:lnSpc>
                <a:spcPct val="120000"/>
              </a:lnSpc>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1.</a:t>
            </a:r>
            <a:r>
              <a:rPr lang="zh-CN" altLang="en-US" dirty="0">
                <a:latin typeface="方正宋刻本秀楷简体" panose="02000000000000000000" pitchFamily="2" charset="-122"/>
                <a:ea typeface="方正宋刻本秀楷简体" panose="02000000000000000000" pitchFamily="2" charset="-122"/>
                <a:cs typeface="+mn-ea"/>
                <a:sym typeface="+mn-lt"/>
              </a:rPr>
              <a:t>生活中绝大部分危险是</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可以避免</a:t>
            </a:r>
            <a:r>
              <a:rPr lang="zh-CN" altLang="en-US" dirty="0">
                <a:latin typeface="方正宋刻本秀楷简体" panose="02000000000000000000" pitchFamily="2" charset="-122"/>
                <a:ea typeface="方正宋刻本秀楷简体" panose="02000000000000000000" pitchFamily="2" charset="-122"/>
                <a:cs typeface="+mn-ea"/>
                <a:sym typeface="+mn-lt"/>
              </a:rPr>
              <a:t>的。</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algn="just">
              <a:lnSpc>
                <a:spcPct val="120000"/>
              </a:lnSpc>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2.</a:t>
            </a:r>
            <a:r>
              <a:rPr lang="zh-CN" altLang="en-US" dirty="0">
                <a:latin typeface="方正宋刻本秀楷简体" panose="02000000000000000000" pitchFamily="2" charset="-122"/>
                <a:ea typeface="方正宋刻本秀楷简体" panose="02000000000000000000" pitchFamily="2" charset="-122"/>
                <a:cs typeface="+mn-ea"/>
                <a:sym typeface="+mn-lt"/>
              </a:rPr>
              <a:t>学习</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安全应变、自救自护知识</a:t>
            </a:r>
            <a:r>
              <a:rPr lang="zh-CN" altLang="en-US" dirty="0">
                <a:latin typeface="方正宋刻本秀楷简体" panose="02000000000000000000" pitchFamily="2" charset="-122"/>
                <a:ea typeface="方正宋刻本秀楷简体" panose="02000000000000000000" pitchFamily="2" charset="-122"/>
                <a:cs typeface="+mn-ea"/>
                <a:sym typeface="+mn-lt"/>
              </a:rPr>
              <a:t>能使我们更有信心保护自己。</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algn="just">
              <a:lnSpc>
                <a:spcPct val="120000"/>
              </a:lnSpc>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3.</a:t>
            </a:r>
            <a:r>
              <a:rPr lang="zh-CN" altLang="en-US" dirty="0">
                <a:latin typeface="方正宋刻本秀楷简体" panose="02000000000000000000" pitchFamily="2" charset="-122"/>
                <a:ea typeface="方正宋刻本秀楷简体" panose="02000000000000000000" pitchFamily="2" charset="-122"/>
                <a:cs typeface="+mn-ea"/>
                <a:sym typeface="+mn-lt"/>
              </a:rPr>
              <a:t>保持</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警觉</a:t>
            </a:r>
            <a:r>
              <a:rPr lang="zh-CN" altLang="en-US" dirty="0">
                <a:latin typeface="方正宋刻本秀楷简体" panose="02000000000000000000" pitchFamily="2" charset="-122"/>
                <a:ea typeface="方正宋刻本秀楷简体" panose="02000000000000000000" pitchFamily="2" charset="-122"/>
                <a:cs typeface="+mn-ea"/>
                <a:sym typeface="+mn-lt"/>
              </a:rPr>
              <a:t>，有所</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防备</a:t>
            </a:r>
            <a:r>
              <a:rPr lang="zh-CN" altLang="en-US" dirty="0">
                <a:latin typeface="方正宋刻本秀楷简体" panose="02000000000000000000" pitchFamily="2" charset="-122"/>
                <a:ea typeface="方正宋刻本秀楷简体" panose="02000000000000000000" pitchFamily="2" charset="-122"/>
                <a:cs typeface="+mn-ea"/>
                <a:sym typeface="+mn-lt"/>
              </a:rPr>
              <a:t>，安全就能得到保障。</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algn="just">
              <a:lnSpc>
                <a:spcPct val="120000"/>
              </a:lnSpc>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4.</a:t>
            </a:r>
            <a:r>
              <a:rPr lang="zh-CN" altLang="en-US" dirty="0">
                <a:latin typeface="方正宋刻本秀楷简体" panose="02000000000000000000" pitchFamily="2" charset="-122"/>
                <a:ea typeface="方正宋刻本秀楷简体" panose="02000000000000000000" pitchFamily="2" charset="-122"/>
                <a:cs typeface="+mn-ea"/>
                <a:sym typeface="+mn-lt"/>
              </a:rPr>
              <a:t>安全感来自</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沉着应变</a:t>
            </a:r>
            <a:r>
              <a:rPr lang="zh-CN" altLang="en-US" dirty="0">
                <a:latin typeface="方正宋刻本秀楷简体" panose="02000000000000000000" pitchFamily="2" charset="-122"/>
                <a:ea typeface="方正宋刻本秀楷简体" panose="02000000000000000000" pitchFamily="2" charset="-122"/>
                <a:cs typeface="+mn-ea"/>
                <a:sym typeface="+mn-lt"/>
              </a:rPr>
              <a:t>的能力。</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algn="just">
              <a:lnSpc>
                <a:spcPct val="120000"/>
              </a:lnSpc>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5.</a:t>
            </a:r>
            <a:r>
              <a:rPr lang="zh-CN" altLang="en-US" dirty="0">
                <a:latin typeface="方正宋刻本秀楷简体" panose="02000000000000000000" pitchFamily="2" charset="-122"/>
                <a:ea typeface="方正宋刻本秀楷简体" panose="02000000000000000000" pitchFamily="2" charset="-122"/>
                <a:cs typeface="+mn-ea"/>
                <a:sym typeface="+mn-lt"/>
              </a:rPr>
              <a:t>要把惧怕化作解除危险的</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机智</a:t>
            </a:r>
            <a:r>
              <a:rPr lang="zh-CN" altLang="en-US" dirty="0">
                <a:latin typeface="方正宋刻本秀楷简体" panose="02000000000000000000" pitchFamily="2" charset="-122"/>
                <a:ea typeface="方正宋刻本秀楷简体" panose="02000000000000000000" pitchFamily="2" charset="-122"/>
                <a:cs typeface="+mn-ea"/>
                <a:sym typeface="+mn-lt"/>
              </a:rPr>
              <a:t>，要把愤怒化作寻找安全的</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行动</a:t>
            </a:r>
            <a:r>
              <a:rPr lang="zh-CN" altLang="en-US" dirty="0">
                <a:latin typeface="方正宋刻本秀楷简体" panose="02000000000000000000" pitchFamily="2" charset="-122"/>
                <a:ea typeface="方正宋刻本秀楷简体" panose="02000000000000000000" pitchFamily="2" charset="-122"/>
                <a:cs typeface="+mn-ea"/>
                <a:sym typeface="+mn-lt"/>
              </a:rPr>
              <a:t>。</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a:p>
            <a:pPr algn="just">
              <a:spcAft>
                <a:spcPts val="1500"/>
              </a:spcAft>
            </a:pPr>
            <a:r>
              <a:rPr lang="en-US" altLang="zh-CN" dirty="0">
                <a:latin typeface="方正宋刻本秀楷简体" panose="02000000000000000000" pitchFamily="2" charset="-122"/>
                <a:ea typeface="方正宋刻本秀楷简体" panose="02000000000000000000" pitchFamily="2" charset="-122"/>
                <a:cs typeface="+mn-ea"/>
                <a:sym typeface="+mn-lt"/>
              </a:rPr>
              <a:t>6.</a:t>
            </a:r>
            <a:r>
              <a:rPr lang="zh-CN" altLang="en-US" dirty="0">
                <a:latin typeface="方正宋刻本秀楷简体" panose="02000000000000000000" pitchFamily="2" charset="-122"/>
                <a:ea typeface="方正宋刻本秀楷简体" panose="02000000000000000000" pitchFamily="2" charset="-122"/>
                <a:cs typeface="+mn-ea"/>
                <a:sym typeface="+mn-lt"/>
              </a:rPr>
              <a:t>生活中免不了遇到危险，</a:t>
            </a:r>
            <a:r>
              <a:rPr lang="zh-CN" altLang="en-US" sz="2000" b="1" dirty="0">
                <a:solidFill>
                  <a:schemeClr val="accent1">
                    <a:lumMod val="50000"/>
                  </a:schemeClr>
                </a:solidFill>
                <a:latin typeface="方正宋刻本秀楷简体" panose="02000000000000000000" pitchFamily="2" charset="-122"/>
                <a:ea typeface="方正宋刻本秀楷简体" panose="02000000000000000000" pitchFamily="2" charset="-122"/>
                <a:cs typeface="+mn-ea"/>
                <a:sym typeface="+mn-lt"/>
              </a:rPr>
              <a:t>别怕！</a:t>
            </a:r>
            <a:r>
              <a:rPr lang="zh-CN" altLang="en-US" dirty="0">
                <a:latin typeface="方正宋刻本秀楷简体" panose="02000000000000000000" pitchFamily="2" charset="-122"/>
                <a:ea typeface="方正宋刻本秀楷简体" panose="02000000000000000000" pitchFamily="2" charset="-122"/>
                <a:cs typeface="+mn-ea"/>
                <a:sym typeface="+mn-lt"/>
              </a:rPr>
              <a:t>其中必有转机。</a:t>
            </a:r>
            <a:endParaRPr lang="zh-CN" altLang="en-US"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0" name="组合 9"/>
          <p:cNvGrpSpPr/>
          <p:nvPr/>
        </p:nvGrpSpPr>
        <p:grpSpPr>
          <a:xfrm>
            <a:off x="8228471" y="1047164"/>
            <a:ext cx="3175532" cy="3879602"/>
            <a:chOff x="1986830" y="17471168"/>
            <a:chExt cx="4608284" cy="5809422"/>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86830" y="18932269"/>
              <a:ext cx="3060367" cy="3060368"/>
            </a:xfrm>
            <a:prstGeom prst="rect">
              <a:avLst/>
            </a:prstGeom>
            <a:effectLst/>
          </p:spPr>
        </p:pic>
        <p:sp>
          <p:nvSpPr>
            <p:cNvPr id="12" name="椭圆形标注 11"/>
            <p:cNvSpPr/>
            <p:nvPr/>
          </p:nvSpPr>
          <p:spPr>
            <a:xfrm>
              <a:off x="3801823" y="17471168"/>
              <a:ext cx="2793291" cy="1530656"/>
            </a:xfrm>
            <a:prstGeom prst="wedgeEllipseCallout">
              <a:avLst>
                <a:gd name="adj1" fmla="val -51026"/>
                <a:gd name="adj2" fmla="val 477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effectLst>
                  <a:outerShdw blurRad="50800" dist="38100" dir="18900000" algn="bl" rotWithShape="0">
                    <a:prstClr val="black">
                      <a:alpha val="40000"/>
                    </a:prstClr>
                  </a:outerShdw>
                </a:effectLst>
                <a:cs typeface="+mn-ea"/>
                <a:sym typeface="+mn-lt"/>
              </a:endParaRPr>
            </a:p>
          </p:txBody>
        </p:sp>
        <p:sp>
          <p:nvSpPr>
            <p:cNvPr id="13" name="任意多边形 12"/>
            <p:cNvSpPr/>
            <p:nvPr/>
          </p:nvSpPr>
          <p:spPr>
            <a:xfrm>
              <a:off x="4058780" y="18069319"/>
              <a:ext cx="2298912" cy="334353"/>
            </a:xfrm>
            <a:custGeom>
              <a:avLst/>
              <a:gdLst/>
              <a:ahLst/>
              <a:cxnLst/>
              <a:rect l="l" t="t" r="r" b="b"/>
              <a:pathLst>
                <a:path w="1035323" h="150577">
                  <a:moveTo>
                    <a:pt x="777999" y="106747"/>
                  </a:moveTo>
                  <a:lnTo>
                    <a:pt x="780120" y="106747"/>
                  </a:lnTo>
                  <a:lnTo>
                    <a:pt x="780120" y="113109"/>
                  </a:lnTo>
                  <a:lnTo>
                    <a:pt x="773758" y="120179"/>
                  </a:lnTo>
                  <a:lnTo>
                    <a:pt x="768809" y="115937"/>
                  </a:lnTo>
                  <a:close/>
                  <a:moveTo>
                    <a:pt x="830312" y="102505"/>
                  </a:moveTo>
                  <a:cubicBezTo>
                    <a:pt x="837853" y="102505"/>
                    <a:pt x="844451" y="106983"/>
                    <a:pt x="850107" y="115937"/>
                  </a:cubicBezTo>
                  <a:lnTo>
                    <a:pt x="850107" y="118058"/>
                  </a:lnTo>
                  <a:lnTo>
                    <a:pt x="845865" y="122299"/>
                  </a:lnTo>
                  <a:lnTo>
                    <a:pt x="843744" y="122299"/>
                  </a:lnTo>
                  <a:lnTo>
                    <a:pt x="826071" y="106747"/>
                  </a:lnTo>
                  <a:close/>
                  <a:moveTo>
                    <a:pt x="804156" y="96143"/>
                  </a:moveTo>
                  <a:cubicBezTo>
                    <a:pt x="809340" y="96143"/>
                    <a:pt x="813817" y="104155"/>
                    <a:pt x="817588" y="120179"/>
                  </a:cubicBezTo>
                  <a:lnTo>
                    <a:pt x="817588" y="122299"/>
                  </a:lnTo>
                  <a:lnTo>
                    <a:pt x="804156" y="135024"/>
                  </a:lnTo>
                  <a:lnTo>
                    <a:pt x="802035" y="135024"/>
                  </a:lnTo>
                  <a:cubicBezTo>
                    <a:pt x="794023" y="135024"/>
                    <a:pt x="788132" y="131490"/>
                    <a:pt x="784362" y="124420"/>
                  </a:cubicBezTo>
                  <a:lnTo>
                    <a:pt x="784362" y="120179"/>
                  </a:lnTo>
                  <a:lnTo>
                    <a:pt x="786482" y="120179"/>
                  </a:lnTo>
                  <a:lnTo>
                    <a:pt x="797793" y="126541"/>
                  </a:lnTo>
                  <a:lnTo>
                    <a:pt x="802035" y="126541"/>
                  </a:lnTo>
                  <a:cubicBezTo>
                    <a:pt x="806277" y="126541"/>
                    <a:pt x="808397" y="123713"/>
                    <a:pt x="808397" y="118058"/>
                  </a:cubicBezTo>
                  <a:cubicBezTo>
                    <a:pt x="808397" y="113345"/>
                    <a:pt x="805570" y="107454"/>
                    <a:pt x="799914" y="100384"/>
                  </a:cubicBezTo>
                  <a:close/>
                  <a:moveTo>
                    <a:pt x="450317" y="73521"/>
                  </a:moveTo>
                  <a:lnTo>
                    <a:pt x="450317" y="96850"/>
                  </a:lnTo>
                  <a:lnTo>
                    <a:pt x="452438" y="96850"/>
                  </a:lnTo>
                  <a:cubicBezTo>
                    <a:pt x="457622" y="94493"/>
                    <a:pt x="460214" y="87895"/>
                    <a:pt x="460214" y="77056"/>
                  </a:cubicBezTo>
                  <a:lnTo>
                    <a:pt x="457386" y="73521"/>
                  </a:lnTo>
                  <a:close/>
                  <a:moveTo>
                    <a:pt x="88367" y="73521"/>
                  </a:moveTo>
                  <a:lnTo>
                    <a:pt x="88367" y="96850"/>
                  </a:lnTo>
                  <a:lnTo>
                    <a:pt x="90488" y="96850"/>
                  </a:lnTo>
                  <a:cubicBezTo>
                    <a:pt x="95672" y="94493"/>
                    <a:pt x="98264" y="87895"/>
                    <a:pt x="98264" y="77056"/>
                  </a:cubicBezTo>
                  <a:lnTo>
                    <a:pt x="95436" y="73521"/>
                  </a:lnTo>
                  <a:close/>
                  <a:moveTo>
                    <a:pt x="296205" y="67866"/>
                  </a:moveTo>
                  <a:lnTo>
                    <a:pt x="310344" y="70693"/>
                  </a:lnTo>
                  <a:lnTo>
                    <a:pt x="315293" y="82004"/>
                  </a:lnTo>
                  <a:lnTo>
                    <a:pt x="287722" y="88367"/>
                  </a:lnTo>
                  <a:lnTo>
                    <a:pt x="270049" y="84125"/>
                  </a:lnTo>
                  <a:cubicBezTo>
                    <a:pt x="239886" y="92608"/>
                    <a:pt x="213494" y="96850"/>
                    <a:pt x="190872" y="96850"/>
                  </a:cubicBezTo>
                  <a:lnTo>
                    <a:pt x="187338" y="92608"/>
                  </a:lnTo>
                  <a:lnTo>
                    <a:pt x="183803" y="80590"/>
                  </a:lnTo>
                  <a:lnTo>
                    <a:pt x="190872" y="80590"/>
                  </a:lnTo>
                  <a:lnTo>
                    <a:pt x="201476" y="84125"/>
                  </a:lnTo>
                  <a:close/>
                  <a:moveTo>
                    <a:pt x="980182" y="67159"/>
                  </a:moveTo>
                  <a:cubicBezTo>
                    <a:pt x="967457" y="67159"/>
                    <a:pt x="957089" y="74935"/>
                    <a:pt x="949077" y="90487"/>
                  </a:cubicBezTo>
                  <a:lnTo>
                    <a:pt x="951905" y="103919"/>
                  </a:lnTo>
                  <a:cubicBezTo>
                    <a:pt x="966515" y="103919"/>
                    <a:pt x="976883" y="98735"/>
                    <a:pt x="983010" y="88367"/>
                  </a:cubicBezTo>
                  <a:lnTo>
                    <a:pt x="983010" y="86246"/>
                  </a:lnTo>
                  <a:lnTo>
                    <a:pt x="980182" y="86246"/>
                  </a:lnTo>
                  <a:lnTo>
                    <a:pt x="961802" y="97557"/>
                  </a:lnTo>
                  <a:lnTo>
                    <a:pt x="956853" y="92608"/>
                  </a:lnTo>
                  <a:lnTo>
                    <a:pt x="980182" y="69279"/>
                  </a:lnTo>
                  <a:close/>
                  <a:moveTo>
                    <a:pt x="655328" y="59382"/>
                  </a:moveTo>
                  <a:lnTo>
                    <a:pt x="664518" y="59382"/>
                  </a:lnTo>
                  <a:cubicBezTo>
                    <a:pt x="675357" y="59382"/>
                    <a:pt x="681484" y="72814"/>
                    <a:pt x="682898" y="99678"/>
                  </a:cubicBezTo>
                  <a:lnTo>
                    <a:pt x="682898" y="132903"/>
                  </a:lnTo>
                  <a:lnTo>
                    <a:pt x="676536" y="137852"/>
                  </a:lnTo>
                  <a:lnTo>
                    <a:pt x="673708" y="137852"/>
                  </a:lnTo>
                  <a:lnTo>
                    <a:pt x="664518" y="130076"/>
                  </a:lnTo>
                  <a:lnTo>
                    <a:pt x="664518" y="125834"/>
                  </a:lnTo>
                  <a:lnTo>
                    <a:pt x="670880" y="125834"/>
                  </a:lnTo>
                  <a:lnTo>
                    <a:pt x="670880" y="118765"/>
                  </a:lnTo>
                  <a:cubicBezTo>
                    <a:pt x="670880" y="85303"/>
                    <a:pt x="666639" y="68572"/>
                    <a:pt x="658155" y="68572"/>
                  </a:cubicBezTo>
                  <a:lnTo>
                    <a:pt x="648965" y="70693"/>
                  </a:lnTo>
                  <a:lnTo>
                    <a:pt x="646138" y="68572"/>
                  </a:lnTo>
                  <a:lnTo>
                    <a:pt x="646138" y="66452"/>
                  </a:lnTo>
                  <a:close/>
                  <a:moveTo>
                    <a:pt x="736290" y="58675"/>
                  </a:moveTo>
                  <a:lnTo>
                    <a:pt x="738411" y="60796"/>
                  </a:lnTo>
                  <a:lnTo>
                    <a:pt x="738411" y="62917"/>
                  </a:lnTo>
                  <a:cubicBezTo>
                    <a:pt x="735583" y="69515"/>
                    <a:pt x="732756" y="73285"/>
                    <a:pt x="729928" y="74228"/>
                  </a:cubicBezTo>
                  <a:lnTo>
                    <a:pt x="722858" y="74228"/>
                  </a:lnTo>
                  <a:lnTo>
                    <a:pt x="716496" y="67866"/>
                  </a:lnTo>
                  <a:lnTo>
                    <a:pt x="716496" y="65038"/>
                  </a:lnTo>
                  <a:lnTo>
                    <a:pt x="720738" y="60796"/>
                  </a:lnTo>
                  <a:lnTo>
                    <a:pt x="727100" y="65038"/>
                  </a:lnTo>
                  <a:close/>
                  <a:moveTo>
                    <a:pt x="749015" y="14846"/>
                  </a:moveTo>
                  <a:cubicBezTo>
                    <a:pt x="753728" y="14846"/>
                    <a:pt x="756791" y="21444"/>
                    <a:pt x="758205" y="34640"/>
                  </a:cubicBezTo>
                  <a:lnTo>
                    <a:pt x="756084" y="34640"/>
                  </a:lnTo>
                  <a:lnTo>
                    <a:pt x="758205" y="36760"/>
                  </a:lnTo>
                  <a:lnTo>
                    <a:pt x="756084" y="48071"/>
                  </a:lnTo>
                  <a:lnTo>
                    <a:pt x="756084" y="56555"/>
                  </a:lnTo>
                  <a:cubicBezTo>
                    <a:pt x="759855" y="55141"/>
                    <a:pt x="764803" y="48543"/>
                    <a:pt x="770930" y="36760"/>
                  </a:cubicBezTo>
                  <a:lnTo>
                    <a:pt x="773758" y="36760"/>
                  </a:lnTo>
                  <a:lnTo>
                    <a:pt x="777999" y="41002"/>
                  </a:lnTo>
                  <a:cubicBezTo>
                    <a:pt x="769516" y="57026"/>
                    <a:pt x="761504" y="65038"/>
                    <a:pt x="753964" y="65038"/>
                  </a:cubicBezTo>
                  <a:lnTo>
                    <a:pt x="751843" y="113109"/>
                  </a:lnTo>
                  <a:lnTo>
                    <a:pt x="751843" y="150577"/>
                  </a:lnTo>
                  <a:lnTo>
                    <a:pt x="749015" y="150577"/>
                  </a:lnTo>
                  <a:lnTo>
                    <a:pt x="742653" y="144214"/>
                  </a:lnTo>
                  <a:lnTo>
                    <a:pt x="742653" y="142094"/>
                  </a:lnTo>
                  <a:lnTo>
                    <a:pt x="746894" y="30398"/>
                  </a:lnTo>
                  <a:lnTo>
                    <a:pt x="744773" y="32519"/>
                  </a:lnTo>
                  <a:lnTo>
                    <a:pt x="742653" y="32519"/>
                  </a:lnTo>
                  <a:lnTo>
                    <a:pt x="740532" y="30398"/>
                  </a:lnTo>
                  <a:cubicBezTo>
                    <a:pt x="743360" y="20030"/>
                    <a:pt x="746187" y="14846"/>
                    <a:pt x="749015" y="14846"/>
                  </a:cubicBezTo>
                  <a:close/>
                  <a:moveTo>
                    <a:pt x="477887" y="11311"/>
                  </a:moveTo>
                  <a:lnTo>
                    <a:pt x="484957" y="24743"/>
                  </a:lnTo>
                  <a:cubicBezTo>
                    <a:pt x="484957" y="61503"/>
                    <a:pt x="473410" y="94258"/>
                    <a:pt x="450317" y="123006"/>
                  </a:cubicBezTo>
                  <a:lnTo>
                    <a:pt x="455266" y="123006"/>
                  </a:lnTo>
                  <a:cubicBezTo>
                    <a:pt x="474588" y="108868"/>
                    <a:pt x="492969" y="98971"/>
                    <a:pt x="510406" y="93315"/>
                  </a:cubicBezTo>
                  <a:lnTo>
                    <a:pt x="515355" y="99678"/>
                  </a:lnTo>
                  <a:cubicBezTo>
                    <a:pt x="503573" y="109575"/>
                    <a:pt x="481893" y="121592"/>
                    <a:pt x="450317" y="135731"/>
                  </a:cubicBezTo>
                  <a:lnTo>
                    <a:pt x="444662" y="135731"/>
                  </a:lnTo>
                  <a:lnTo>
                    <a:pt x="437592" y="126541"/>
                  </a:lnTo>
                  <a:lnTo>
                    <a:pt x="447489" y="106747"/>
                  </a:lnTo>
                  <a:lnTo>
                    <a:pt x="439713" y="80590"/>
                  </a:lnTo>
                  <a:cubicBezTo>
                    <a:pt x="443483" y="67394"/>
                    <a:pt x="447018" y="60796"/>
                    <a:pt x="450317" y="60796"/>
                  </a:cubicBezTo>
                  <a:lnTo>
                    <a:pt x="457386" y="60796"/>
                  </a:lnTo>
                  <a:lnTo>
                    <a:pt x="467283" y="70693"/>
                  </a:lnTo>
                  <a:cubicBezTo>
                    <a:pt x="471054" y="60796"/>
                    <a:pt x="472939" y="46422"/>
                    <a:pt x="472939" y="27570"/>
                  </a:cubicBezTo>
                  <a:lnTo>
                    <a:pt x="472939" y="24743"/>
                  </a:lnTo>
                  <a:lnTo>
                    <a:pt x="444662" y="41002"/>
                  </a:lnTo>
                  <a:lnTo>
                    <a:pt x="444662" y="34640"/>
                  </a:lnTo>
                  <a:cubicBezTo>
                    <a:pt x="455501" y="19087"/>
                    <a:pt x="466576" y="11311"/>
                    <a:pt x="477887" y="11311"/>
                  </a:cubicBezTo>
                  <a:close/>
                  <a:moveTo>
                    <a:pt x="115937" y="11311"/>
                  </a:moveTo>
                  <a:lnTo>
                    <a:pt x="123007" y="24743"/>
                  </a:lnTo>
                  <a:cubicBezTo>
                    <a:pt x="123007" y="61503"/>
                    <a:pt x="111460" y="94258"/>
                    <a:pt x="88367" y="123006"/>
                  </a:cubicBezTo>
                  <a:lnTo>
                    <a:pt x="93316" y="123006"/>
                  </a:lnTo>
                  <a:cubicBezTo>
                    <a:pt x="112638" y="108868"/>
                    <a:pt x="131019" y="98971"/>
                    <a:pt x="148456" y="93315"/>
                  </a:cubicBezTo>
                  <a:lnTo>
                    <a:pt x="153405" y="99678"/>
                  </a:lnTo>
                  <a:cubicBezTo>
                    <a:pt x="141623" y="109575"/>
                    <a:pt x="119943" y="121592"/>
                    <a:pt x="88367" y="135731"/>
                  </a:cubicBezTo>
                  <a:lnTo>
                    <a:pt x="82712" y="135731"/>
                  </a:lnTo>
                  <a:lnTo>
                    <a:pt x="75642" y="126541"/>
                  </a:lnTo>
                  <a:lnTo>
                    <a:pt x="85539" y="106747"/>
                  </a:lnTo>
                  <a:lnTo>
                    <a:pt x="77763" y="80590"/>
                  </a:lnTo>
                  <a:cubicBezTo>
                    <a:pt x="81533" y="67394"/>
                    <a:pt x="85068" y="60796"/>
                    <a:pt x="88367" y="60796"/>
                  </a:cubicBezTo>
                  <a:lnTo>
                    <a:pt x="95436" y="60796"/>
                  </a:lnTo>
                  <a:lnTo>
                    <a:pt x="105333" y="70693"/>
                  </a:lnTo>
                  <a:cubicBezTo>
                    <a:pt x="109104" y="60796"/>
                    <a:pt x="110989" y="46422"/>
                    <a:pt x="110989" y="27570"/>
                  </a:cubicBezTo>
                  <a:lnTo>
                    <a:pt x="110989" y="24743"/>
                  </a:lnTo>
                  <a:lnTo>
                    <a:pt x="82712" y="41002"/>
                  </a:lnTo>
                  <a:lnTo>
                    <a:pt x="82712" y="34640"/>
                  </a:lnTo>
                  <a:cubicBezTo>
                    <a:pt x="93551" y="19087"/>
                    <a:pt x="104626" y="11311"/>
                    <a:pt x="115937" y="11311"/>
                  </a:cubicBezTo>
                  <a:close/>
                  <a:moveTo>
                    <a:pt x="975234" y="10604"/>
                  </a:moveTo>
                  <a:lnTo>
                    <a:pt x="972406" y="21915"/>
                  </a:lnTo>
                  <a:lnTo>
                    <a:pt x="985838" y="16966"/>
                  </a:lnTo>
                  <a:lnTo>
                    <a:pt x="985838" y="14846"/>
                  </a:lnTo>
                  <a:lnTo>
                    <a:pt x="980182" y="10604"/>
                  </a:lnTo>
                  <a:close/>
                  <a:moveTo>
                    <a:pt x="788603" y="6362"/>
                  </a:moveTo>
                  <a:lnTo>
                    <a:pt x="792845" y="6362"/>
                  </a:lnTo>
                  <a:cubicBezTo>
                    <a:pt x="805570" y="6362"/>
                    <a:pt x="815231" y="10840"/>
                    <a:pt x="821829" y="19794"/>
                  </a:cubicBezTo>
                  <a:lnTo>
                    <a:pt x="821829" y="26156"/>
                  </a:lnTo>
                  <a:lnTo>
                    <a:pt x="817588" y="32519"/>
                  </a:lnTo>
                  <a:cubicBezTo>
                    <a:pt x="823243" y="32519"/>
                    <a:pt x="826071" y="33933"/>
                    <a:pt x="826071" y="36760"/>
                  </a:cubicBezTo>
                  <a:lnTo>
                    <a:pt x="826071" y="38881"/>
                  </a:lnTo>
                  <a:cubicBezTo>
                    <a:pt x="814289" y="50663"/>
                    <a:pt x="808397" y="58675"/>
                    <a:pt x="808397" y="62917"/>
                  </a:cubicBezTo>
                  <a:lnTo>
                    <a:pt x="810518" y="62917"/>
                  </a:lnTo>
                  <a:lnTo>
                    <a:pt x="819708" y="60796"/>
                  </a:lnTo>
                  <a:lnTo>
                    <a:pt x="826071" y="67866"/>
                  </a:lnTo>
                  <a:lnTo>
                    <a:pt x="823950" y="78470"/>
                  </a:lnTo>
                  <a:lnTo>
                    <a:pt x="828192" y="82711"/>
                  </a:lnTo>
                  <a:cubicBezTo>
                    <a:pt x="828192" y="86481"/>
                    <a:pt x="820180" y="90252"/>
                    <a:pt x="804156" y="94022"/>
                  </a:cubicBezTo>
                  <a:lnTo>
                    <a:pt x="799914" y="86953"/>
                  </a:lnTo>
                  <a:cubicBezTo>
                    <a:pt x="804156" y="85539"/>
                    <a:pt x="809104" y="80590"/>
                    <a:pt x="814760" y="72107"/>
                  </a:cubicBezTo>
                  <a:lnTo>
                    <a:pt x="814760" y="69986"/>
                  </a:lnTo>
                  <a:lnTo>
                    <a:pt x="812639" y="69986"/>
                  </a:lnTo>
                  <a:lnTo>
                    <a:pt x="790724" y="91901"/>
                  </a:lnTo>
                  <a:lnTo>
                    <a:pt x="786482" y="86953"/>
                  </a:lnTo>
                  <a:cubicBezTo>
                    <a:pt x="786482" y="82711"/>
                    <a:pt x="791667" y="71165"/>
                    <a:pt x="802035" y="52313"/>
                  </a:cubicBezTo>
                  <a:lnTo>
                    <a:pt x="799914" y="52313"/>
                  </a:lnTo>
                  <a:cubicBezTo>
                    <a:pt x="791902" y="57968"/>
                    <a:pt x="785304" y="60796"/>
                    <a:pt x="780120" y="60796"/>
                  </a:cubicBezTo>
                  <a:lnTo>
                    <a:pt x="777999" y="58675"/>
                  </a:lnTo>
                  <a:lnTo>
                    <a:pt x="777999" y="56555"/>
                  </a:lnTo>
                  <a:cubicBezTo>
                    <a:pt x="783183" y="56555"/>
                    <a:pt x="794730" y="45008"/>
                    <a:pt x="812639" y="21915"/>
                  </a:cubicBezTo>
                  <a:lnTo>
                    <a:pt x="788603" y="10604"/>
                  </a:lnTo>
                  <a:close/>
                  <a:moveTo>
                    <a:pt x="410022" y="4948"/>
                  </a:moveTo>
                  <a:cubicBezTo>
                    <a:pt x="413321" y="4948"/>
                    <a:pt x="414970" y="9426"/>
                    <a:pt x="414970" y="18380"/>
                  </a:cubicBezTo>
                  <a:cubicBezTo>
                    <a:pt x="422982" y="18380"/>
                    <a:pt x="426988" y="20501"/>
                    <a:pt x="426988" y="24743"/>
                  </a:cubicBezTo>
                  <a:lnTo>
                    <a:pt x="414970" y="44537"/>
                  </a:lnTo>
                  <a:lnTo>
                    <a:pt x="414970" y="54434"/>
                  </a:lnTo>
                  <a:lnTo>
                    <a:pt x="419919" y="63624"/>
                  </a:lnTo>
                  <a:cubicBezTo>
                    <a:pt x="413321" y="70222"/>
                    <a:pt x="410022" y="90016"/>
                    <a:pt x="410022" y="123006"/>
                  </a:cubicBezTo>
                  <a:lnTo>
                    <a:pt x="410022" y="139266"/>
                  </a:lnTo>
                  <a:lnTo>
                    <a:pt x="402246" y="149163"/>
                  </a:lnTo>
                  <a:lnTo>
                    <a:pt x="399418" y="145628"/>
                  </a:lnTo>
                  <a:lnTo>
                    <a:pt x="402246" y="129369"/>
                  </a:lnTo>
                  <a:lnTo>
                    <a:pt x="402246" y="90487"/>
                  </a:lnTo>
                  <a:cubicBezTo>
                    <a:pt x="385279" y="113581"/>
                    <a:pt x="376796" y="127719"/>
                    <a:pt x="376796" y="132903"/>
                  </a:cubicBezTo>
                  <a:lnTo>
                    <a:pt x="366899" y="132903"/>
                  </a:lnTo>
                  <a:lnTo>
                    <a:pt x="366899" y="129369"/>
                  </a:lnTo>
                  <a:cubicBezTo>
                    <a:pt x="391877" y="90252"/>
                    <a:pt x="404366" y="67394"/>
                    <a:pt x="404366" y="60796"/>
                  </a:cubicBezTo>
                  <a:lnTo>
                    <a:pt x="404366" y="54434"/>
                  </a:lnTo>
                  <a:lnTo>
                    <a:pt x="402246" y="54434"/>
                  </a:lnTo>
                  <a:cubicBezTo>
                    <a:pt x="389521" y="67159"/>
                    <a:pt x="379388" y="73521"/>
                    <a:pt x="371847" y="73521"/>
                  </a:cubicBezTo>
                  <a:lnTo>
                    <a:pt x="366899" y="73521"/>
                  </a:lnTo>
                  <a:lnTo>
                    <a:pt x="361950" y="67159"/>
                  </a:lnTo>
                  <a:cubicBezTo>
                    <a:pt x="390228" y="57733"/>
                    <a:pt x="404366" y="42416"/>
                    <a:pt x="404366" y="21208"/>
                  </a:cubicBezTo>
                  <a:cubicBezTo>
                    <a:pt x="404366" y="10368"/>
                    <a:pt x="406251" y="4948"/>
                    <a:pt x="410022" y="4948"/>
                  </a:cubicBezTo>
                  <a:close/>
                  <a:moveTo>
                    <a:pt x="48072" y="4948"/>
                  </a:moveTo>
                  <a:cubicBezTo>
                    <a:pt x="51371" y="4948"/>
                    <a:pt x="53020" y="9426"/>
                    <a:pt x="53020" y="18380"/>
                  </a:cubicBezTo>
                  <a:cubicBezTo>
                    <a:pt x="61032" y="18380"/>
                    <a:pt x="65038" y="20501"/>
                    <a:pt x="65038" y="24743"/>
                  </a:cubicBezTo>
                  <a:lnTo>
                    <a:pt x="53020" y="44537"/>
                  </a:lnTo>
                  <a:lnTo>
                    <a:pt x="53020" y="54434"/>
                  </a:lnTo>
                  <a:lnTo>
                    <a:pt x="57969" y="63624"/>
                  </a:lnTo>
                  <a:cubicBezTo>
                    <a:pt x="51371" y="70222"/>
                    <a:pt x="48072" y="90016"/>
                    <a:pt x="48072" y="123006"/>
                  </a:cubicBezTo>
                  <a:lnTo>
                    <a:pt x="48072" y="139266"/>
                  </a:lnTo>
                  <a:lnTo>
                    <a:pt x="40296" y="149163"/>
                  </a:lnTo>
                  <a:lnTo>
                    <a:pt x="37468" y="145628"/>
                  </a:lnTo>
                  <a:lnTo>
                    <a:pt x="40296" y="129369"/>
                  </a:lnTo>
                  <a:lnTo>
                    <a:pt x="40296" y="90487"/>
                  </a:lnTo>
                  <a:cubicBezTo>
                    <a:pt x="23329" y="113581"/>
                    <a:pt x="14846" y="127719"/>
                    <a:pt x="14846" y="132903"/>
                  </a:cubicBezTo>
                  <a:lnTo>
                    <a:pt x="4949" y="132903"/>
                  </a:lnTo>
                  <a:lnTo>
                    <a:pt x="4949" y="129369"/>
                  </a:lnTo>
                  <a:cubicBezTo>
                    <a:pt x="29927" y="90252"/>
                    <a:pt x="42416" y="67394"/>
                    <a:pt x="42416" y="60796"/>
                  </a:cubicBezTo>
                  <a:lnTo>
                    <a:pt x="42416" y="54434"/>
                  </a:lnTo>
                  <a:lnTo>
                    <a:pt x="40296" y="54434"/>
                  </a:lnTo>
                  <a:cubicBezTo>
                    <a:pt x="27571" y="67159"/>
                    <a:pt x="17438" y="73521"/>
                    <a:pt x="9897" y="73521"/>
                  </a:cubicBezTo>
                  <a:lnTo>
                    <a:pt x="4949" y="73521"/>
                  </a:lnTo>
                  <a:lnTo>
                    <a:pt x="0" y="67159"/>
                  </a:lnTo>
                  <a:cubicBezTo>
                    <a:pt x="28278" y="57733"/>
                    <a:pt x="42416" y="42416"/>
                    <a:pt x="42416" y="21208"/>
                  </a:cubicBezTo>
                  <a:cubicBezTo>
                    <a:pt x="42416" y="10368"/>
                    <a:pt x="44302" y="4948"/>
                    <a:pt x="48072" y="4948"/>
                  </a:cubicBezTo>
                  <a:close/>
                  <a:moveTo>
                    <a:pt x="621395" y="2121"/>
                  </a:moveTo>
                  <a:lnTo>
                    <a:pt x="624930" y="2121"/>
                  </a:lnTo>
                  <a:lnTo>
                    <a:pt x="630585" y="7069"/>
                  </a:lnTo>
                  <a:lnTo>
                    <a:pt x="630585" y="14139"/>
                  </a:lnTo>
                  <a:lnTo>
                    <a:pt x="624930" y="40295"/>
                  </a:lnTo>
                  <a:cubicBezTo>
                    <a:pt x="644724" y="32283"/>
                    <a:pt x="661926" y="28277"/>
                    <a:pt x="676536" y="28277"/>
                  </a:cubicBezTo>
                  <a:lnTo>
                    <a:pt x="680070" y="30398"/>
                  </a:lnTo>
                  <a:lnTo>
                    <a:pt x="680070" y="33226"/>
                  </a:lnTo>
                  <a:cubicBezTo>
                    <a:pt x="651322" y="51606"/>
                    <a:pt x="636947" y="68101"/>
                    <a:pt x="636947" y="82711"/>
                  </a:cubicBezTo>
                  <a:lnTo>
                    <a:pt x="639775" y="80590"/>
                  </a:lnTo>
                  <a:lnTo>
                    <a:pt x="648965" y="80590"/>
                  </a:lnTo>
                  <a:cubicBezTo>
                    <a:pt x="661219" y="87188"/>
                    <a:pt x="667346" y="94258"/>
                    <a:pt x="667346" y="101798"/>
                  </a:cubicBezTo>
                  <a:lnTo>
                    <a:pt x="646138" y="115937"/>
                  </a:lnTo>
                  <a:lnTo>
                    <a:pt x="639775" y="111695"/>
                  </a:lnTo>
                  <a:lnTo>
                    <a:pt x="648965" y="92608"/>
                  </a:lnTo>
                  <a:lnTo>
                    <a:pt x="648965" y="89780"/>
                  </a:lnTo>
                  <a:lnTo>
                    <a:pt x="634120" y="89780"/>
                  </a:lnTo>
                  <a:lnTo>
                    <a:pt x="624930" y="147042"/>
                  </a:lnTo>
                  <a:lnTo>
                    <a:pt x="618567" y="147042"/>
                  </a:lnTo>
                  <a:lnTo>
                    <a:pt x="612205" y="142094"/>
                  </a:lnTo>
                  <a:cubicBezTo>
                    <a:pt x="612205" y="100620"/>
                    <a:pt x="623516" y="68101"/>
                    <a:pt x="646138" y="44537"/>
                  </a:cubicBezTo>
                  <a:lnTo>
                    <a:pt x="646138" y="42416"/>
                  </a:lnTo>
                  <a:lnTo>
                    <a:pt x="643310" y="42416"/>
                  </a:lnTo>
                  <a:cubicBezTo>
                    <a:pt x="626343" y="42416"/>
                    <a:pt x="611026" y="57497"/>
                    <a:pt x="597359" y="87660"/>
                  </a:cubicBezTo>
                  <a:cubicBezTo>
                    <a:pt x="587933" y="93786"/>
                    <a:pt x="580628" y="96850"/>
                    <a:pt x="575444" y="96850"/>
                  </a:cubicBezTo>
                  <a:lnTo>
                    <a:pt x="575444" y="89780"/>
                  </a:lnTo>
                  <a:cubicBezTo>
                    <a:pt x="582514" y="89780"/>
                    <a:pt x="590761" y="80355"/>
                    <a:pt x="600187" y="61503"/>
                  </a:cubicBezTo>
                  <a:lnTo>
                    <a:pt x="597359" y="61503"/>
                  </a:lnTo>
                  <a:cubicBezTo>
                    <a:pt x="571910" y="72814"/>
                    <a:pt x="555414" y="78470"/>
                    <a:pt x="547874" y="78470"/>
                  </a:cubicBezTo>
                  <a:lnTo>
                    <a:pt x="545046" y="75642"/>
                  </a:lnTo>
                  <a:lnTo>
                    <a:pt x="545046" y="73521"/>
                  </a:lnTo>
                  <a:cubicBezTo>
                    <a:pt x="586520" y="57497"/>
                    <a:pt x="607963" y="47129"/>
                    <a:pt x="609377" y="42416"/>
                  </a:cubicBezTo>
                  <a:cubicBezTo>
                    <a:pt x="614090" y="15552"/>
                    <a:pt x="618096" y="2121"/>
                    <a:pt x="621395" y="2121"/>
                  </a:cubicBezTo>
                  <a:close/>
                  <a:moveTo>
                    <a:pt x="970285" y="0"/>
                  </a:moveTo>
                  <a:lnTo>
                    <a:pt x="972406" y="0"/>
                  </a:lnTo>
                  <a:cubicBezTo>
                    <a:pt x="989844" y="7069"/>
                    <a:pt x="998563" y="12018"/>
                    <a:pt x="998563" y="14846"/>
                  </a:cubicBezTo>
                  <a:lnTo>
                    <a:pt x="998563" y="16966"/>
                  </a:lnTo>
                  <a:lnTo>
                    <a:pt x="961802" y="36760"/>
                  </a:lnTo>
                  <a:lnTo>
                    <a:pt x="956853" y="49485"/>
                  </a:lnTo>
                  <a:lnTo>
                    <a:pt x="959681" y="49485"/>
                  </a:lnTo>
                  <a:cubicBezTo>
                    <a:pt x="971463" y="42416"/>
                    <a:pt x="980182" y="38881"/>
                    <a:pt x="985838" y="38881"/>
                  </a:cubicBezTo>
                  <a:lnTo>
                    <a:pt x="987959" y="38881"/>
                  </a:lnTo>
                  <a:lnTo>
                    <a:pt x="987959" y="43123"/>
                  </a:lnTo>
                  <a:lnTo>
                    <a:pt x="970285" y="60796"/>
                  </a:lnTo>
                  <a:cubicBezTo>
                    <a:pt x="983010" y="60796"/>
                    <a:pt x="992436" y="65038"/>
                    <a:pt x="998563" y="73521"/>
                  </a:cubicBezTo>
                  <a:lnTo>
                    <a:pt x="996442" y="75642"/>
                  </a:lnTo>
                  <a:lnTo>
                    <a:pt x="993614" y="75642"/>
                  </a:lnTo>
                  <a:lnTo>
                    <a:pt x="996442" y="77763"/>
                  </a:lnTo>
                  <a:lnTo>
                    <a:pt x="996442" y="79883"/>
                  </a:lnTo>
                  <a:lnTo>
                    <a:pt x="990786" y="92608"/>
                  </a:lnTo>
                  <a:lnTo>
                    <a:pt x="993614" y="92608"/>
                  </a:lnTo>
                  <a:lnTo>
                    <a:pt x="1027547" y="86246"/>
                  </a:lnTo>
                  <a:lnTo>
                    <a:pt x="1035323" y="86246"/>
                  </a:lnTo>
                  <a:lnTo>
                    <a:pt x="1035323" y="92608"/>
                  </a:lnTo>
                  <a:lnTo>
                    <a:pt x="1022598" y="95436"/>
                  </a:lnTo>
                  <a:lnTo>
                    <a:pt x="1019771" y="92608"/>
                  </a:lnTo>
                  <a:lnTo>
                    <a:pt x="1016943" y="92608"/>
                  </a:lnTo>
                  <a:cubicBezTo>
                    <a:pt x="989137" y="98735"/>
                    <a:pt x="975234" y="106040"/>
                    <a:pt x="975234" y="114523"/>
                  </a:cubicBezTo>
                  <a:lnTo>
                    <a:pt x="978061" y="114523"/>
                  </a:lnTo>
                  <a:lnTo>
                    <a:pt x="985838" y="112402"/>
                  </a:lnTo>
                  <a:cubicBezTo>
                    <a:pt x="992907" y="114288"/>
                    <a:pt x="998091" y="117822"/>
                    <a:pt x="1001390" y="123006"/>
                  </a:cubicBezTo>
                  <a:lnTo>
                    <a:pt x="1001390" y="129369"/>
                  </a:lnTo>
                  <a:lnTo>
                    <a:pt x="993614" y="138559"/>
                  </a:lnTo>
                  <a:lnTo>
                    <a:pt x="993614" y="140680"/>
                  </a:lnTo>
                  <a:cubicBezTo>
                    <a:pt x="1000212" y="140680"/>
                    <a:pt x="1011523" y="136202"/>
                    <a:pt x="1027547" y="127248"/>
                  </a:cubicBezTo>
                  <a:lnTo>
                    <a:pt x="1030375" y="129369"/>
                  </a:lnTo>
                  <a:lnTo>
                    <a:pt x="1030375" y="132196"/>
                  </a:lnTo>
                  <a:cubicBezTo>
                    <a:pt x="1015293" y="143507"/>
                    <a:pt x="999505" y="149163"/>
                    <a:pt x="983010" y="149163"/>
                  </a:cubicBezTo>
                  <a:lnTo>
                    <a:pt x="980182" y="142800"/>
                  </a:lnTo>
                  <a:lnTo>
                    <a:pt x="993614" y="127248"/>
                  </a:lnTo>
                  <a:lnTo>
                    <a:pt x="990786" y="120886"/>
                  </a:lnTo>
                  <a:lnTo>
                    <a:pt x="978061" y="120886"/>
                  </a:lnTo>
                  <a:lnTo>
                    <a:pt x="951905" y="144921"/>
                  </a:lnTo>
                  <a:lnTo>
                    <a:pt x="949077" y="138559"/>
                  </a:lnTo>
                  <a:lnTo>
                    <a:pt x="967457" y="110282"/>
                  </a:lnTo>
                  <a:lnTo>
                    <a:pt x="967457" y="108161"/>
                  </a:lnTo>
                  <a:lnTo>
                    <a:pt x="959681" y="108161"/>
                  </a:lnTo>
                  <a:cubicBezTo>
                    <a:pt x="955911" y="108161"/>
                    <a:pt x="954026" y="110282"/>
                    <a:pt x="954026" y="114523"/>
                  </a:cubicBezTo>
                  <a:lnTo>
                    <a:pt x="956853" y="120886"/>
                  </a:lnTo>
                  <a:lnTo>
                    <a:pt x="954026" y="123006"/>
                  </a:lnTo>
                  <a:lnTo>
                    <a:pt x="951905" y="123006"/>
                  </a:lnTo>
                  <a:cubicBezTo>
                    <a:pt x="948135" y="123006"/>
                    <a:pt x="946249" y="120886"/>
                    <a:pt x="946249" y="116644"/>
                  </a:cubicBezTo>
                  <a:lnTo>
                    <a:pt x="944129" y="114523"/>
                  </a:lnTo>
                  <a:lnTo>
                    <a:pt x="941301" y="114523"/>
                  </a:lnTo>
                  <a:lnTo>
                    <a:pt x="907368" y="120886"/>
                  </a:lnTo>
                  <a:lnTo>
                    <a:pt x="896764" y="114523"/>
                  </a:lnTo>
                  <a:lnTo>
                    <a:pt x="896764" y="110282"/>
                  </a:lnTo>
                  <a:lnTo>
                    <a:pt x="899592" y="110282"/>
                  </a:lnTo>
                  <a:lnTo>
                    <a:pt x="907368" y="114523"/>
                  </a:lnTo>
                  <a:lnTo>
                    <a:pt x="941301" y="108161"/>
                  </a:lnTo>
                  <a:lnTo>
                    <a:pt x="941301" y="103919"/>
                  </a:lnTo>
                  <a:lnTo>
                    <a:pt x="938473" y="88367"/>
                  </a:lnTo>
                  <a:cubicBezTo>
                    <a:pt x="942243" y="88367"/>
                    <a:pt x="944129" y="85539"/>
                    <a:pt x="944129" y="79883"/>
                  </a:cubicBezTo>
                  <a:lnTo>
                    <a:pt x="946249" y="77763"/>
                  </a:lnTo>
                  <a:lnTo>
                    <a:pt x="956853" y="60796"/>
                  </a:lnTo>
                  <a:lnTo>
                    <a:pt x="946249" y="60796"/>
                  </a:lnTo>
                  <a:lnTo>
                    <a:pt x="946249" y="56555"/>
                  </a:lnTo>
                  <a:lnTo>
                    <a:pt x="954026" y="34640"/>
                  </a:lnTo>
                  <a:cubicBezTo>
                    <a:pt x="945071" y="38881"/>
                    <a:pt x="936352" y="41002"/>
                    <a:pt x="927869" y="41002"/>
                  </a:cubicBezTo>
                  <a:lnTo>
                    <a:pt x="922921" y="41002"/>
                  </a:lnTo>
                  <a:lnTo>
                    <a:pt x="917972" y="36760"/>
                  </a:lnTo>
                  <a:lnTo>
                    <a:pt x="917972" y="34640"/>
                  </a:lnTo>
                  <a:cubicBezTo>
                    <a:pt x="950962" y="34640"/>
                    <a:pt x="967457" y="23800"/>
                    <a:pt x="967457" y="2121"/>
                  </a:cubicBez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endParaRPr lang="zh-CN" altLang="en-US" sz="780" dirty="0">
                <a:solidFill>
                  <a:schemeClr val="bg1"/>
                </a:solidFill>
                <a:cs typeface="+mn-ea"/>
                <a:sym typeface="+mn-lt"/>
              </a:endParaRPr>
            </a:p>
          </p:txBody>
        </p:sp>
        <p:sp>
          <p:nvSpPr>
            <p:cNvPr id="14" name="圆角矩形 13"/>
            <p:cNvSpPr/>
            <p:nvPr/>
          </p:nvSpPr>
          <p:spPr>
            <a:xfrm>
              <a:off x="2319145" y="21992639"/>
              <a:ext cx="1047138" cy="321019"/>
            </a:xfrm>
            <a:prstGeom prst="roundRect">
              <a:avLst>
                <a:gd name="adj" fmla="val 50000"/>
              </a:avLst>
            </a:prstGeom>
            <a:solidFill>
              <a:schemeClr val="accent5">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85000"/>
                    <a:lumOff val="15000"/>
                  </a:schemeClr>
                </a:solidFill>
                <a:cs typeface="+mn-ea"/>
                <a:sym typeface="+mn-lt"/>
              </a:endParaRPr>
            </a:p>
          </p:txBody>
        </p:sp>
        <p:sp>
          <p:nvSpPr>
            <p:cNvPr id="15" name="任意多边形 14"/>
            <p:cNvSpPr/>
            <p:nvPr/>
          </p:nvSpPr>
          <p:spPr>
            <a:xfrm>
              <a:off x="2568898" y="22060815"/>
              <a:ext cx="566790" cy="182495"/>
            </a:xfrm>
            <a:custGeom>
              <a:avLst/>
              <a:gdLst/>
              <a:ahLst/>
              <a:cxnLst/>
              <a:rect l="l" t="t" r="r" b="b"/>
              <a:pathLst>
                <a:path w="335924" h="108161">
                  <a:moveTo>
                    <a:pt x="285639" y="86339"/>
                  </a:moveTo>
                  <a:lnTo>
                    <a:pt x="285639" y="97390"/>
                  </a:lnTo>
                  <a:lnTo>
                    <a:pt x="322920" y="97390"/>
                  </a:lnTo>
                  <a:lnTo>
                    <a:pt x="322920" y="86339"/>
                  </a:lnTo>
                  <a:close/>
                  <a:moveTo>
                    <a:pt x="285639" y="70433"/>
                  </a:moveTo>
                  <a:lnTo>
                    <a:pt x="285639" y="81540"/>
                  </a:lnTo>
                  <a:lnTo>
                    <a:pt x="322920" y="81540"/>
                  </a:lnTo>
                  <a:lnTo>
                    <a:pt x="322920" y="70433"/>
                  </a:lnTo>
                  <a:close/>
                  <a:moveTo>
                    <a:pt x="280169" y="65522"/>
                  </a:moveTo>
                  <a:lnTo>
                    <a:pt x="328390" y="65522"/>
                  </a:lnTo>
                  <a:lnTo>
                    <a:pt x="328390" y="107715"/>
                  </a:lnTo>
                  <a:lnTo>
                    <a:pt x="322920" y="107715"/>
                  </a:lnTo>
                  <a:lnTo>
                    <a:pt x="322920" y="102357"/>
                  </a:lnTo>
                  <a:lnTo>
                    <a:pt x="285639" y="102357"/>
                  </a:lnTo>
                  <a:lnTo>
                    <a:pt x="285639" y="107715"/>
                  </a:lnTo>
                  <a:lnTo>
                    <a:pt x="280169" y="107715"/>
                  </a:lnTo>
                  <a:close/>
                  <a:moveTo>
                    <a:pt x="33152" y="64852"/>
                  </a:moveTo>
                  <a:lnTo>
                    <a:pt x="61950" y="64852"/>
                  </a:lnTo>
                  <a:lnTo>
                    <a:pt x="61950" y="86786"/>
                  </a:lnTo>
                  <a:cubicBezTo>
                    <a:pt x="62248" y="86525"/>
                    <a:pt x="62694" y="86135"/>
                    <a:pt x="63290" y="85614"/>
                  </a:cubicBezTo>
                  <a:cubicBezTo>
                    <a:pt x="67308" y="82079"/>
                    <a:pt x="70396" y="79270"/>
                    <a:pt x="72554" y="77186"/>
                  </a:cubicBezTo>
                  <a:cubicBezTo>
                    <a:pt x="72777" y="78377"/>
                    <a:pt x="73075" y="79847"/>
                    <a:pt x="73447" y="81595"/>
                  </a:cubicBezTo>
                  <a:cubicBezTo>
                    <a:pt x="73633" y="82340"/>
                    <a:pt x="73763" y="82916"/>
                    <a:pt x="73838" y="83326"/>
                  </a:cubicBezTo>
                  <a:cubicBezTo>
                    <a:pt x="65913" y="90134"/>
                    <a:pt x="60573" y="94953"/>
                    <a:pt x="57820" y="97781"/>
                  </a:cubicBezTo>
                  <a:lnTo>
                    <a:pt x="53746" y="92367"/>
                  </a:lnTo>
                  <a:cubicBezTo>
                    <a:pt x="54862" y="91027"/>
                    <a:pt x="55588" y="89725"/>
                    <a:pt x="55923" y="88460"/>
                  </a:cubicBezTo>
                  <a:cubicBezTo>
                    <a:pt x="56295" y="87195"/>
                    <a:pt x="56481" y="85335"/>
                    <a:pt x="56481" y="82879"/>
                  </a:cubicBezTo>
                  <a:lnTo>
                    <a:pt x="56481" y="69987"/>
                  </a:lnTo>
                  <a:lnTo>
                    <a:pt x="38621" y="69987"/>
                  </a:lnTo>
                  <a:lnTo>
                    <a:pt x="38621" y="75345"/>
                  </a:lnTo>
                  <a:cubicBezTo>
                    <a:pt x="38658" y="76014"/>
                    <a:pt x="38677" y="76963"/>
                    <a:pt x="38677" y="78191"/>
                  </a:cubicBezTo>
                  <a:cubicBezTo>
                    <a:pt x="38677" y="89428"/>
                    <a:pt x="34808" y="98190"/>
                    <a:pt x="27068" y="104478"/>
                  </a:cubicBezTo>
                  <a:cubicBezTo>
                    <a:pt x="25915" y="103027"/>
                    <a:pt x="24520" y="101669"/>
                    <a:pt x="22883" y="100404"/>
                  </a:cubicBezTo>
                  <a:cubicBezTo>
                    <a:pt x="27310" y="96385"/>
                    <a:pt x="30101" y="92720"/>
                    <a:pt x="31254" y="89409"/>
                  </a:cubicBezTo>
                  <a:cubicBezTo>
                    <a:pt x="32594" y="86172"/>
                    <a:pt x="33226" y="80796"/>
                    <a:pt x="33152" y="73280"/>
                  </a:cubicBezTo>
                  <a:close/>
                  <a:moveTo>
                    <a:pt x="31533" y="47551"/>
                  </a:moveTo>
                  <a:lnTo>
                    <a:pt x="66080" y="47551"/>
                  </a:lnTo>
                  <a:lnTo>
                    <a:pt x="66080" y="52853"/>
                  </a:lnTo>
                  <a:lnTo>
                    <a:pt x="31533" y="52853"/>
                  </a:lnTo>
                  <a:close/>
                  <a:moveTo>
                    <a:pt x="294457" y="39682"/>
                  </a:moveTo>
                  <a:lnTo>
                    <a:pt x="294457" y="51681"/>
                  </a:lnTo>
                  <a:lnTo>
                    <a:pt x="313432" y="51681"/>
                  </a:lnTo>
                  <a:lnTo>
                    <a:pt x="313432" y="39682"/>
                  </a:lnTo>
                  <a:close/>
                  <a:moveTo>
                    <a:pt x="21153" y="30306"/>
                  </a:moveTo>
                  <a:lnTo>
                    <a:pt x="26399" y="33040"/>
                  </a:lnTo>
                  <a:cubicBezTo>
                    <a:pt x="24390" y="37691"/>
                    <a:pt x="21804" y="42844"/>
                    <a:pt x="18641" y="48500"/>
                  </a:cubicBezTo>
                  <a:lnTo>
                    <a:pt x="18641" y="108161"/>
                  </a:lnTo>
                  <a:lnTo>
                    <a:pt x="13116" y="108161"/>
                  </a:lnTo>
                  <a:lnTo>
                    <a:pt x="13116" y="57430"/>
                  </a:lnTo>
                  <a:cubicBezTo>
                    <a:pt x="10437" y="61559"/>
                    <a:pt x="7088" y="65931"/>
                    <a:pt x="3070" y="70545"/>
                  </a:cubicBezTo>
                  <a:cubicBezTo>
                    <a:pt x="2103" y="68313"/>
                    <a:pt x="1079" y="66452"/>
                    <a:pt x="0" y="64964"/>
                  </a:cubicBezTo>
                  <a:cubicBezTo>
                    <a:pt x="8632" y="55290"/>
                    <a:pt x="15683" y="43737"/>
                    <a:pt x="21153" y="30306"/>
                  </a:cubicBezTo>
                  <a:close/>
                  <a:moveTo>
                    <a:pt x="313432" y="27794"/>
                  </a:moveTo>
                  <a:lnTo>
                    <a:pt x="318902" y="27794"/>
                  </a:lnTo>
                  <a:lnTo>
                    <a:pt x="318902" y="34770"/>
                  </a:lnTo>
                  <a:lnTo>
                    <a:pt x="332520" y="34770"/>
                  </a:lnTo>
                  <a:lnTo>
                    <a:pt x="332520" y="39682"/>
                  </a:lnTo>
                  <a:lnTo>
                    <a:pt x="318902" y="39682"/>
                  </a:lnTo>
                  <a:lnTo>
                    <a:pt x="318902" y="51681"/>
                  </a:lnTo>
                  <a:lnTo>
                    <a:pt x="335589" y="51681"/>
                  </a:lnTo>
                  <a:lnTo>
                    <a:pt x="335589" y="56592"/>
                  </a:lnTo>
                  <a:lnTo>
                    <a:pt x="274644" y="56592"/>
                  </a:lnTo>
                  <a:lnTo>
                    <a:pt x="274644" y="51681"/>
                  </a:lnTo>
                  <a:lnTo>
                    <a:pt x="288932" y="51681"/>
                  </a:lnTo>
                  <a:lnTo>
                    <a:pt x="288932" y="39682"/>
                  </a:lnTo>
                  <a:lnTo>
                    <a:pt x="277769" y="39682"/>
                  </a:lnTo>
                  <a:lnTo>
                    <a:pt x="277769" y="34770"/>
                  </a:lnTo>
                  <a:lnTo>
                    <a:pt x="288932" y="34770"/>
                  </a:lnTo>
                  <a:lnTo>
                    <a:pt x="288932" y="28017"/>
                  </a:lnTo>
                  <a:lnTo>
                    <a:pt x="294457" y="28017"/>
                  </a:lnTo>
                  <a:lnTo>
                    <a:pt x="294457" y="34770"/>
                  </a:lnTo>
                  <a:lnTo>
                    <a:pt x="313432" y="34770"/>
                  </a:lnTo>
                  <a:close/>
                  <a:moveTo>
                    <a:pt x="82433" y="27013"/>
                  </a:moveTo>
                  <a:cubicBezTo>
                    <a:pt x="82247" y="27459"/>
                    <a:pt x="81967" y="28129"/>
                    <a:pt x="81595" y="29022"/>
                  </a:cubicBezTo>
                  <a:cubicBezTo>
                    <a:pt x="81000" y="30547"/>
                    <a:pt x="80554" y="31701"/>
                    <a:pt x="80256" y="32482"/>
                  </a:cubicBezTo>
                  <a:cubicBezTo>
                    <a:pt x="82005" y="49672"/>
                    <a:pt x="84851" y="62973"/>
                    <a:pt x="88795" y="72387"/>
                  </a:cubicBezTo>
                  <a:cubicBezTo>
                    <a:pt x="93855" y="61746"/>
                    <a:pt x="96943" y="46621"/>
                    <a:pt x="98059" y="27013"/>
                  </a:cubicBezTo>
                  <a:close/>
                  <a:moveTo>
                    <a:pt x="249976" y="26901"/>
                  </a:moveTo>
                  <a:lnTo>
                    <a:pt x="255445" y="26901"/>
                  </a:lnTo>
                  <a:lnTo>
                    <a:pt x="255445" y="33989"/>
                  </a:lnTo>
                  <a:lnTo>
                    <a:pt x="271909" y="33989"/>
                  </a:lnTo>
                  <a:lnTo>
                    <a:pt x="271909" y="38789"/>
                  </a:lnTo>
                  <a:lnTo>
                    <a:pt x="255445" y="38789"/>
                  </a:lnTo>
                  <a:lnTo>
                    <a:pt x="255445" y="49170"/>
                  </a:lnTo>
                  <a:lnTo>
                    <a:pt x="269509" y="49170"/>
                  </a:lnTo>
                  <a:lnTo>
                    <a:pt x="269509" y="53969"/>
                  </a:lnTo>
                  <a:lnTo>
                    <a:pt x="255445" y="53969"/>
                  </a:lnTo>
                  <a:lnTo>
                    <a:pt x="255445" y="64629"/>
                  </a:lnTo>
                  <a:lnTo>
                    <a:pt x="273305" y="64629"/>
                  </a:lnTo>
                  <a:lnTo>
                    <a:pt x="273305" y="69429"/>
                  </a:lnTo>
                  <a:lnTo>
                    <a:pt x="255445" y="69429"/>
                  </a:lnTo>
                  <a:lnTo>
                    <a:pt x="255445" y="78917"/>
                  </a:lnTo>
                  <a:lnTo>
                    <a:pt x="258403" y="76014"/>
                  </a:lnTo>
                  <a:cubicBezTo>
                    <a:pt x="263389" y="79661"/>
                    <a:pt x="268468" y="83753"/>
                    <a:pt x="273639" y="88293"/>
                  </a:cubicBezTo>
                  <a:lnTo>
                    <a:pt x="269621" y="92255"/>
                  </a:lnTo>
                  <a:cubicBezTo>
                    <a:pt x="265045" y="87865"/>
                    <a:pt x="260319" y="83642"/>
                    <a:pt x="255445" y="79586"/>
                  </a:cubicBezTo>
                  <a:lnTo>
                    <a:pt x="255445" y="107938"/>
                  </a:lnTo>
                  <a:lnTo>
                    <a:pt x="249976" y="107938"/>
                  </a:lnTo>
                  <a:lnTo>
                    <a:pt x="249976" y="76517"/>
                  </a:lnTo>
                  <a:cubicBezTo>
                    <a:pt x="246218" y="84591"/>
                    <a:pt x="240302" y="92311"/>
                    <a:pt x="232228" y="99678"/>
                  </a:cubicBezTo>
                  <a:cubicBezTo>
                    <a:pt x="231112" y="97557"/>
                    <a:pt x="230051" y="95809"/>
                    <a:pt x="229047" y="94432"/>
                  </a:cubicBezTo>
                  <a:cubicBezTo>
                    <a:pt x="238237" y="86879"/>
                    <a:pt x="245027" y="78545"/>
                    <a:pt x="249418" y="69429"/>
                  </a:cubicBezTo>
                  <a:lnTo>
                    <a:pt x="231335" y="69429"/>
                  </a:lnTo>
                  <a:lnTo>
                    <a:pt x="231335" y="64629"/>
                  </a:lnTo>
                  <a:lnTo>
                    <a:pt x="249976" y="64629"/>
                  </a:lnTo>
                  <a:lnTo>
                    <a:pt x="249976" y="53969"/>
                  </a:lnTo>
                  <a:lnTo>
                    <a:pt x="235242" y="53969"/>
                  </a:lnTo>
                  <a:lnTo>
                    <a:pt x="235242" y="49170"/>
                  </a:lnTo>
                  <a:lnTo>
                    <a:pt x="249976" y="49170"/>
                  </a:lnTo>
                  <a:lnTo>
                    <a:pt x="249976" y="38789"/>
                  </a:lnTo>
                  <a:lnTo>
                    <a:pt x="232730" y="38789"/>
                  </a:lnTo>
                  <a:lnTo>
                    <a:pt x="232730" y="33989"/>
                  </a:lnTo>
                  <a:lnTo>
                    <a:pt x="249976" y="33989"/>
                  </a:lnTo>
                  <a:close/>
                  <a:moveTo>
                    <a:pt x="134894" y="22771"/>
                  </a:moveTo>
                  <a:lnTo>
                    <a:pt x="134894" y="48165"/>
                  </a:lnTo>
                  <a:lnTo>
                    <a:pt x="134894" y="52741"/>
                  </a:lnTo>
                  <a:lnTo>
                    <a:pt x="207895" y="52741"/>
                  </a:lnTo>
                  <a:lnTo>
                    <a:pt x="207895" y="22771"/>
                  </a:lnTo>
                  <a:close/>
                  <a:moveTo>
                    <a:pt x="261975" y="15683"/>
                  </a:moveTo>
                  <a:cubicBezTo>
                    <a:pt x="264580" y="18734"/>
                    <a:pt x="267165" y="21897"/>
                    <a:pt x="269733" y="25171"/>
                  </a:cubicBezTo>
                  <a:lnTo>
                    <a:pt x="265156" y="28352"/>
                  </a:lnTo>
                  <a:cubicBezTo>
                    <a:pt x="263073" y="25450"/>
                    <a:pt x="260524" y="22213"/>
                    <a:pt x="257510" y="18641"/>
                  </a:cubicBezTo>
                  <a:close/>
                  <a:moveTo>
                    <a:pt x="307237" y="15460"/>
                  </a:moveTo>
                  <a:cubicBezTo>
                    <a:pt x="310660" y="19367"/>
                    <a:pt x="313098" y="22269"/>
                    <a:pt x="314549" y="24166"/>
                  </a:cubicBezTo>
                  <a:lnTo>
                    <a:pt x="309972" y="27348"/>
                  </a:lnTo>
                  <a:cubicBezTo>
                    <a:pt x="307777" y="24408"/>
                    <a:pt x="305377" y="21432"/>
                    <a:pt x="302773" y="18418"/>
                  </a:cubicBezTo>
                  <a:close/>
                  <a:moveTo>
                    <a:pt x="46658" y="2177"/>
                  </a:moveTo>
                  <a:lnTo>
                    <a:pt x="52016" y="2177"/>
                  </a:lnTo>
                  <a:lnTo>
                    <a:pt x="52016" y="30864"/>
                  </a:lnTo>
                  <a:lnTo>
                    <a:pt x="63234" y="30864"/>
                  </a:lnTo>
                  <a:lnTo>
                    <a:pt x="63234" y="10549"/>
                  </a:lnTo>
                  <a:lnTo>
                    <a:pt x="68592" y="10549"/>
                  </a:lnTo>
                  <a:lnTo>
                    <a:pt x="68592" y="35942"/>
                  </a:lnTo>
                  <a:lnTo>
                    <a:pt x="30082" y="35942"/>
                  </a:lnTo>
                  <a:lnTo>
                    <a:pt x="30082" y="10660"/>
                  </a:lnTo>
                  <a:lnTo>
                    <a:pt x="35440" y="10660"/>
                  </a:lnTo>
                  <a:lnTo>
                    <a:pt x="35440" y="30864"/>
                  </a:lnTo>
                  <a:lnTo>
                    <a:pt x="46658" y="30864"/>
                  </a:lnTo>
                  <a:close/>
                  <a:moveTo>
                    <a:pt x="84330" y="614"/>
                  </a:moveTo>
                  <a:lnTo>
                    <a:pt x="90190" y="1619"/>
                  </a:lnTo>
                  <a:cubicBezTo>
                    <a:pt x="88367" y="8800"/>
                    <a:pt x="86376" y="15553"/>
                    <a:pt x="84218" y="21878"/>
                  </a:cubicBezTo>
                  <a:lnTo>
                    <a:pt x="109612" y="21878"/>
                  </a:lnTo>
                  <a:lnTo>
                    <a:pt x="109612" y="27013"/>
                  </a:lnTo>
                  <a:lnTo>
                    <a:pt x="103529" y="27013"/>
                  </a:lnTo>
                  <a:cubicBezTo>
                    <a:pt x="102003" y="49672"/>
                    <a:pt x="98041" y="66936"/>
                    <a:pt x="91641" y="78805"/>
                  </a:cubicBezTo>
                  <a:cubicBezTo>
                    <a:pt x="95436" y="86284"/>
                    <a:pt x="101352" y="94041"/>
                    <a:pt x="109389" y="102078"/>
                  </a:cubicBezTo>
                  <a:cubicBezTo>
                    <a:pt x="108087" y="103417"/>
                    <a:pt x="106710" y="104980"/>
                    <a:pt x="105259" y="106766"/>
                  </a:cubicBezTo>
                  <a:cubicBezTo>
                    <a:pt x="98004" y="99101"/>
                    <a:pt x="92404" y="91679"/>
                    <a:pt x="88460" y="84498"/>
                  </a:cubicBezTo>
                  <a:cubicBezTo>
                    <a:pt x="84144" y="91641"/>
                    <a:pt x="77782" y="99269"/>
                    <a:pt x="69373" y="107380"/>
                  </a:cubicBezTo>
                  <a:cubicBezTo>
                    <a:pt x="68257" y="106152"/>
                    <a:pt x="66806" y="104738"/>
                    <a:pt x="65020" y="103138"/>
                  </a:cubicBezTo>
                  <a:cubicBezTo>
                    <a:pt x="74396" y="94469"/>
                    <a:pt x="81261" y="86321"/>
                    <a:pt x="85614" y="78693"/>
                  </a:cubicBezTo>
                  <a:cubicBezTo>
                    <a:pt x="81074" y="68796"/>
                    <a:pt x="77986" y="56257"/>
                    <a:pt x="76349" y="41077"/>
                  </a:cubicBezTo>
                  <a:cubicBezTo>
                    <a:pt x="76238" y="41263"/>
                    <a:pt x="76089" y="41542"/>
                    <a:pt x="75903" y="41914"/>
                  </a:cubicBezTo>
                  <a:cubicBezTo>
                    <a:pt x="73894" y="45970"/>
                    <a:pt x="72256" y="49039"/>
                    <a:pt x="70991" y="51123"/>
                  </a:cubicBezTo>
                  <a:cubicBezTo>
                    <a:pt x="69689" y="49225"/>
                    <a:pt x="68387" y="47625"/>
                    <a:pt x="67085" y="46323"/>
                  </a:cubicBezTo>
                  <a:cubicBezTo>
                    <a:pt x="74712" y="33710"/>
                    <a:pt x="80461" y="18474"/>
                    <a:pt x="84330" y="614"/>
                  </a:cubicBezTo>
                  <a:close/>
                  <a:moveTo>
                    <a:pt x="21711" y="614"/>
                  </a:moveTo>
                  <a:lnTo>
                    <a:pt x="26845" y="3684"/>
                  </a:lnTo>
                  <a:cubicBezTo>
                    <a:pt x="21153" y="15441"/>
                    <a:pt x="13841" y="25729"/>
                    <a:pt x="4912" y="34547"/>
                  </a:cubicBezTo>
                  <a:cubicBezTo>
                    <a:pt x="3944" y="32873"/>
                    <a:pt x="2809" y="31161"/>
                    <a:pt x="1507" y="29413"/>
                  </a:cubicBezTo>
                  <a:cubicBezTo>
                    <a:pt x="9990" y="21190"/>
                    <a:pt x="16725" y="11590"/>
                    <a:pt x="21711" y="614"/>
                  </a:cubicBezTo>
                  <a:close/>
                  <a:moveTo>
                    <a:pt x="250534" y="168"/>
                  </a:moveTo>
                  <a:lnTo>
                    <a:pt x="256506" y="1061"/>
                  </a:lnTo>
                  <a:cubicBezTo>
                    <a:pt x="254682" y="4372"/>
                    <a:pt x="252841" y="7349"/>
                    <a:pt x="250980" y="9991"/>
                  </a:cubicBezTo>
                  <a:lnTo>
                    <a:pt x="281620" y="9991"/>
                  </a:lnTo>
                  <a:lnTo>
                    <a:pt x="281620" y="14790"/>
                  </a:lnTo>
                  <a:lnTo>
                    <a:pt x="247576" y="14790"/>
                  </a:lnTo>
                  <a:cubicBezTo>
                    <a:pt x="243855" y="19664"/>
                    <a:pt x="239279" y="24259"/>
                    <a:pt x="233847" y="28575"/>
                  </a:cubicBezTo>
                  <a:cubicBezTo>
                    <a:pt x="232805" y="27348"/>
                    <a:pt x="231465" y="25952"/>
                    <a:pt x="229828" y="24390"/>
                  </a:cubicBezTo>
                  <a:cubicBezTo>
                    <a:pt x="238869" y="17804"/>
                    <a:pt x="245771" y="9730"/>
                    <a:pt x="250534" y="168"/>
                  </a:cubicBezTo>
                  <a:close/>
                  <a:moveTo>
                    <a:pt x="297526" y="0"/>
                  </a:moveTo>
                  <a:lnTo>
                    <a:pt x="303554" y="838"/>
                  </a:lnTo>
                  <a:cubicBezTo>
                    <a:pt x="302326" y="3293"/>
                    <a:pt x="300540" y="6344"/>
                    <a:pt x="298196" y="9991"/>
                  </a:cubicBezTo>
                  <a:lnTo>
                    <a:pt x="335924" y="9991"/>
                  </a:lnTo>
                  <a:lnTo>
                    <a:pt x="335924" y="14790"/>
                  </a:lnTo>
                  <a:lnTo>
                    <a:pt x="295015" y="14790"/>
                  </a:lnTo>
                  <a:cubicBezTo>
                    <a:pt x="291183" y="20036"/>
                    <a:pt x="287369" y="24259"/>
                    <a:pt x="283574" y="27459"/>
                  </a:cubicBezTo>
                  <a:cubicBezTo>
                    <a:pt x="282755" y="26603"/>
                    <a:pt x="281267" y="25264"/>
                    <a:pt x="279109" y="23441"/>
                  </a:cubicBezTo>
                  <a:cubicBezTo>
                    <a:pt x="286922" y="17302"/>
                    <a:pt x="293062" y="9488"/>
                    <a:pt x="297526" y="0"/>
                  </a:cubicBezTo>
                  <a:close/>
                  <a:moveTo>
                    <a:pt x="169274" y="0"/>
                  </a:moveTo>
                  <a:cubicBezTo>
                    <a:pt x="172994" y="5433"/>
                    <a:pt x="176157" y="10251"/>
                    <a:pt x="178762" y="14455"/>
                  </a:cubicBezTo>
                  <a:lnTo>
                    <a:pt x="173627" y="16967"/>
                  </a:lnTo>
                  <a:lnTo>
                    <a:pt x="214201" y="16967"/>
                  </a:lnTo>
                  <a:lnTo>
                    <a:pt x="214201" y="64238"/>
                  </a:lnTo>
                  <a:lnTo>
                    <a:pt x="207895" y="64238"/>
                  </a:lnTo>
                  <a:lnTo>
                    <a:pt x="207895" y="58546"/>
                  </a:lnTo>
                  <a:lnTo>
                    <a:pt x="134671" y="58546"/>
                  </a:lnTo>
                  <a:cubicBezTo>
                    <a:pt x="134485" y="78117"/>
                    <a:pt x="129592" y="94506"/>
                    <a:pt x="119993" y="107715"/>
                  </a:cubicBezTo>
                  <a:cubicBezTo>
                    <a:pt x="118505" y="106338"/>
                    <a:pt x="116756" y="104961"/>
                    <a:pt x="114747" y="103585"/>
                  </a:cubicBezTo>
                  <a:cubicBezTo>
                    <a:pt x="120440" y="95362"/>
                    <a:pt x="124142" y="87586"/>
                    <a:pt x="125853" y="80256"/>
                  </a:cubicBezTo>
                  <a:cubicBezTo>
                    <a:pt x="127751" y="73075"/>
                    <a:pt x="128662" y="62378"/>
                    <a:pt x="128588" y="48165"/>
                  </a:cubicBezTo>
                  <a:lnTo>
                    <a:pt x="128588" y="16967"/>
                  </a:lnTo>
                  <a:lnTo>
                    <a:pt x="172455" y="16967"/>
                  </a:lnTo>
                  <a:cubicBezTo>
                    <a:pt x="170074" y="12576"/>
                    <a:pt x="167153" y="7851"/>
                    <a:pt x="163693" y="2791"/>
                  </a:cubicBez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pPr algn="just"/>
              <a:endParaRPr lang="zh-CN" altLang="zh-CN" sz="500" kern="100" dirty="0">
                <a:solidFill>
                  <a:schemeClr val="tx1">
                    <a:lumMod val="85000"/>
                    <a:lumOff val="15000"/>
                  </a:schemeClr>
                </a:solidFill>
                <a:cs typeface="+mn-ea"/>
                <a:sym typeface="+mn-lt"/>
              </a:endParaRPr>
            </a:p>
          </p:txBody>
        </p:sp>
        <p:sp>
          <p:nvSpPr>
            <p:cNvPr id="16" name="圆角矩形 15"/>
            <p:cNvSpPr/>
            <p:nvPr/>
          </p:nvSpPr>
          <p:spPr>
            <a:xfrm>
              <a:off x="2319145" y="22483724"/>
              <a:ext cx="1047138" cy="321019"/>
            </a:xfrm>
            <a:prstGeom prst="roundRect">
              <a:avLst>
                <a:gd name="adj" fmla="val 50000"/>
              </a:avLst>
            </a:prstGeom>
            <a:solidFill>
              <a:schemeClr val="accent5">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85000"/>
                    <a:lumOff val="15000"/>
                  </a:schemeClr>
                </a:solidFill>
                <a:cs typeface="+mn-ea"/>
                <a:sym typeface="+mn-lt"/>
              </a:endParaRPr>
            </a:p>
          </p:txBody>
        </p:sp>
        <p:sp>
          <p:nvSpPr>
            <p:cNvPr id="17" name="任意多边形 16"/>
            <p:cNvSpPr/>
            <p:nvPr/>
          </p:nvSpPr>
          <p:spPr>
            <a:xfrm>
              <a:off x="2568900" y="22552337"/>
              <a:ext cx="569522" cy="182212"/>
            </a:xfrm>
            <a:custGeom>
              <a:avLst/>
              <a:gdLst/>
              <a:ahLst/>
              <a:cxnLst/>
              <a:rect l="l" t="t" r="r" b="b"/>
              <a:pathLst>
                <a:path w="337543" h="107993">
                  <a:moveTo>
                    <a:pt x="33152" y="64684"/>
                  </a:moveTo>
                  <a:lnTo>
                    <a:pt x="61950" y="64684"/>
                  </a:lnTo>
                  <a:lnTo>
                    <a:pt x="61950" y="86618"/>
                  </a:lnTo>
                  <a:cubicBezTo>
                    <a:pt x="62248" y="86357"/>
                    <a:pt x="62694" y="85967"/>
                    <a:pt x="63290" y="85446"/>
                  </a:cubicBezTo>
                  <a:cubicBezTo>
                    <a:pt x="67308" y="81911"/>
                    <a:pt x="70396" y="79102"/>
                    <a:pt x="72554" y="77018"/>
                  </a:cubicBezTo>
                  <a:cubicBezTo>
                    <a:pt x="72777" y="78209"/>
                    <a:pt x="73075" y="79679"/>
                    <a:pt x="73447" y="81427"/>
                  </a:cubicBezTo>
                  <a:cubicBezTo>
                    <a:pt x="73633" y="82172"/>
                    <a:pt x="73763" y="82748"/>
                    <a:pt x="73838" y="83158"/>
                  </a:cubicBezTo>
                  <a:cubicBezTo>
                    <a:pt x="65913" y="89966"/>
                    <a:pt x="60573" y="94785"/>
                    <a:pt x="57820" y="97613"/>
                  </a:cubicBezTo>
                  <a:lnTo>
                    <a:pt x="53746" y="92199"/>
                  </a:lnTo>
                  <a:cubicBezTo>
                    <a:pt x="54862" y="90859"/>
                    <a:pt x="55588" y="89557"/>
                    <a:pt x="55923" y="88292"/>
                  </a:cubicBezTo>
                  <a:cubicBezTo>
                    <a:pt x="56295" y="87027"/>
                    <a:pt x="56481" y="85167"/>
                    <a:pt x="56481" y="82711"/>
                  </a:cubicBezTo>
                  <a:lnTo>
                    <a:pt x="56481" y="69819"/>
                  </a:lnTo>
                  <a:lnTo>
                    <a:pt x="38621" y="69819"/>
                  </a:lnTo>
                  <a:lnTo>
                    <a:pt x="38621" y="75177"/>
                  </a:lnTo>
                  <a:cubicBezTo>
                    <a:pt x="38658" y="75846"/>
                    <a:pt x="38677" y="76795"/>
                    <a:pt x="38677" y="78023"/>
                  </a:cubicBezTo>
                  <a:cubicBezTo>
                    <a:pt x="38677" y="89260"/>
                    <a:pt x="34808" y="98022"/>
                    <a:pt x="27068" y="104310"/>
                  </a:cubicBezTo>
                  <a:cubicBezTo>
                    <a:pt x="25915" y="102859"/>
                    <a:pt x="24520" y="101501"/>
                    <a:pt x="22883" y="100236"/>
                  </a:cubicBezTo>
                  <a:cubicBezTo>
                    <a:pt x="27310" y="96217"/>
                    <a:pt x="30101" y="92552"/>
                    <a:pt x="31254" y="89241"/>
                  </a:cubicBezTo>
                  <a:cubicBezTo>
                    <a:pt x="32594" y="86004"/>
                    <a:pt x="33226" y="80628"/>
                    <a:pt x="33152" y="73112"/>
                  </a:cubicBezTo>
                  <a:close/>
                  <a:moveTo>
                    <a:pt x="300373" y="53243"/>
                  </a:moveTo>
                  <a:lnTo>
                    <a:pt x="300373" y="66470"/>
                  </a:lnTo>
                  <a:lnTo>
                    <a:pt x="323702" y="66470"/>
                  </a:lnTo>
                  <a:lnTo>
                    <a:pt x="323702" y="53243"/>
                  </a:lnTo>
                  <a:close/>
                  <a:moveTo>
                    <a:pt x="271240" y="53243"/>
                  </a:moveTo>
                  <a:lnTo>
                    <a:pt x="271240" y="66470"/>
                  </a:lnTo>
                  <a:lnTo>
                    <a:pt x="294568" y="66470"/>
                  </a:lnTo>
                  <a:lnTo>
                    <a:pt x="294568" y="53243"/>
                  </a:lnTo>
                  <a:close/>
                  <a:moveTo>
                    <a:pt x="187914" y="48555"/>
                  </a:moveTo>
                  <a:lnTo>
                    <a:pt x="193719" y="51067"/>
                  </a:lnTo>
                  <a:cubicBezTo>
                    <a:pt x="187728" y="64052"/>
                    <a:pt x="181143" y="74042"/>
                    <a:pt x="173962" y="81037"/>
                  </a:cubicBezTo>
                  <a:cubicBezTo>
                    <a:pt x="184045" y="89111"/>
                    <a:pt x="199784" y="95548"/>
                    <a:pt x="221178" y="100347"/>
                  </a:cubicBezTo>
                  <a:cubicBezTo>
                    <a:pt x="220210" y="101873"/>
                    <a:pt x="219057" y="104031"/>
                    <a:pt x="217717" y="106821"/>
                  </a:cubicBezTo>
                  <a:cubicBezTo>
                    <a:pt x="195319" y="100831"/>
                    <a:pt x="179134" y="93706"/>
                    <a:pt x="169162" y="85446"/>
                  </a:cubicBezTo>
                  <a:cubicBezTo>
                    <a:pt x="159712" y="93445"/>
                    <a:pt x="143247" y="100887"/>
                    <a:pt x="119770" y="107770"/>
                  </a:cubicBezTo>
                  <a:lnTo>
                    <a:pt x="116365" y="101352"/>
                  </a:lnTo>
                  <a:cubicBezTo>
                    <a:pt x="139322" y="95324"/>
                    <a:pt x="155321" y="88590"/>
                    <a:pt x="164362" y="81148"/>
                  </a:cubicBezTo>
                  <a:cubicBezTo>
                    <a:pt x="157405" y="74526"/>
                    <a:pt x="150782" y="64926"/>
                    <a:pt x="144494" y="52350"/>
                  </a:cubicBezTo>
                  <a:lnTo>
                    <a:pt x="149963" y="49448"/>
                  </a:lnTo>
                  <a:cubicBezTo>
                    <a:pt x="155619" y="60982"/>
                    <a:pt x="162018" y="70135"/>
                    <a:pt x="169162" y="76907"/>
                  </a:cubicBezTo>
                  <a:cubicBezTo>
                    <a:pt x="175785" y="70768"/>
                    <a:pt x="182036" y="61317"/>
                    <a:pt x="187914" y="48555"/>
                  </a:cubicBezTo>
                  <a:close/>
                  <a:moveTo>
                    <a:pt x="31533" y="47383"/>
                  </a:moveTo>
                  <a:lnTo>
                    <a:pt x="66080" y="47383"/>
                  </a:lnTo>
                  <a:lnTo>
                    <a:pt x="66080" y="52685"/>
                  </a:lnTo>
                  <a:lnTo>
                    <a:pt x="31533" y="52685"/>
                  </a:lnTo>
                  <a:close/>
                  <a:moveTo>
                    <a:pt x="230554" y="39737"/>
                  </a:moveTo>
                  <a:lnTo>
                    <a:pt x="249976" y="39737"/>
                  </a:lnTo>
                  <a:lnTo>
                    <a:pt x="249976" y="84218"/>
                  </a:lnTo>
                  <a:cubicBezTo>
                    <a:pt x="256524" y="93520"/>
                    <a:pt x="265714" y="98022"/>
                    <a:pt x="277546" y="97724"/>
                  </a:cubicBezTo>
                  <a:cubicBezTo>
                    <a:pt x="284504" y="97873"/>
                    <a:pt x="294122" y="97966"/>
                    <a:pt x="306400" y="98003"/>
                  </a:cubicBezTo>
                  <a:cubicBezTo>
                    <a:pt x="319386" y="98003"/>
                    <a:pt x="329766" y="97947"/>
                    <a:pt x="337543" y="97836"/>
                  </a:cubicBezTo>
                  <a:cubicBezTo>
                    <a:pt x="336278" y="100775"/>
                    <a:pt x="335552" y="102784"/>
                    <a:pt x="335366" y="103863"/>
                  </a:cubicBezTo>
                  <a:cubicBezTo>
                    <a:pt x="305079" y="103826"/>
                    <a:pt x="284950" y="103640"/>
                    <a:pt x="274979" y="103305"/>
                  </a:cubicBezTo>
                  <a:cubicBezTo>
                    <a:pt x="262998" y="103380"/>
                    <a:pt x="253641" y="98729"/>
                    <a:pt x="246906" y="89353"/>
                  </a:cubicBezTo>
                  <a:cubicBezTo>
                    <a:pt x="241846" y="94376"/>
                    <a:pt x="237232" y="99454"/>
                    <a:pt x="233065" y="104589"/>
                  </a:cubicBezTo>
                  <a:lnTo>
                    <a:pt x="228935" y="99733"/>
                  </a:lnTo>
                  <a:cubicBezTo>
                    <a:pt x="232507" y="95789"/>
                    <a:pt x="237530" y="90766"/>
                    <a:pt x="244004" y="84664"/>
                  </a:cubicBezTo>
                  <a:lnTo>
                    <a:pt x="244004" y="45485"/>
                  </a:lnTo>
                  <a:lnTo>
                    <a:pt x="230554" y="45485"/>
                  </a:lnTo>
                  <a:close/>
                  <a:moveTo>
                    <a:pt x="300373" y="34937"/>
                  </a:moveTo>
                  <a:lnTo>
                    <a:pt x="300373" y="48109"/>
                  </a:lnTo>
                  <a:lnTo>
                    <a:pt x="323702" y="48109"/>
                  </a:lnTo>
                  <a:lnTo>
                    <a:pt x="323702" y="34937"/>
                  </a:lnTo>
                  <a:close/>
                  <a:moveTo>
                    <a:pt x="271240" y="34937"/>
                  </a:moveTo>
                  <a:lnTo>
                    <a:pt x="271240" y="48109"/>
                  </a:lnTo>
                  <a:lnTo>
                    <a:pt x="294568" y="48109"/>
                  </a:lnTo>
                  <a:lnTo>
                    <a:pt x="294568" y="34937"/>
                  </a:lnTo>
                  <a:close/>
                  <a:moveTo>
                    <a:pt x="21153" y="30138"/>
                  </a:moveTo>
                  <a:lnTo>
                    <a:pt x="26399" y="32872"/>
                  </a:lnTo>
                  <a:cubicBezTo>
                    <a:pt x="24390" y="37523"/>
                    <a:pt x="21804" y="42676"/>
                    <a:pt x="18641" y="48332"/>
                  </a:cubicBezTo>
                  <a:lnTo>
                    <a:pt x="18641" y="107993"/>
                  </a:lnTo>
                  <a:lnTo>
                    <a:pt x="13116" y="107993"/>
                  </a:lnTo>
                  <a:lnTo>
                    <a:pt x="13116" y="57262"/>
                  </a:lnTo>
                  <a:cubicBezTo>
                    <a:pt x="10437" y="61391"/>
                    <a:pt x="7088" y="65763"/>
                    <a:pt x="3070" y="70377"/>
                  </a:cubicBezTo>
                  <a:cubicBezTo>
                    <a:pt x="2103" y="68145"/>
                    <a:pt x="1079" y="66284"/>
                    <a:pt x="0" y="64796"/>
                  </a:cubicBezTo>
                  <a:cubicBezTo>
                    <a:pt x="8632" y="55122"/>
                    <a:pt x="15683" y="43569"/>
                    <a:pt x="21153" y="30138"/>
                  </a:cubicBezTo>
                  <a:close/>
                  <a:moveTo>
                    <a:pt x="186073" y="29579"/>
                  </a:moveTo>
                  <a:cubicBezTo>
                    <a:pt x="196528" y="36314"/>
                    <a:pt x="207764" y="43774"/>
                    <a:pt x="219782" y="51960"/>
                  </a:cubicBezTo>
                  <a:lnTo>
                    <a:pt x="215429" y="57485"/>
                  </a:lnTo>
                  <a:cubicBezTo>
                    <a:pt x="205458" y="50006"/>
                    <a:pt x="194333" y="42267"/>
                    <a:pt x="182054" y="34268"/>
                  </a:cubicBezTo>
                  <a:close/>
                  <a:moveTo>
                    <a:pt x="151470" y="29468"/>
                  </a:moveTo>
                  <a:lnTo>
                    <a:pt x="156382" y="34379"/>
                  </a:lnTo>
                  <a:cubicBezTo>
                    <a:pt x="146150" y="42937"/>
                    <a:pt x="134857" y="51401"/>
                    <a:pt x="122505" y="59773"/>
                  </a:cubicBezTo>
                  <a:cubicBezTo>
                    <a:pt x="121500" y="58099"/>
                    <a:pt x="120142" y="56183"/>
                    <a:pt x="118430" y="54024"/>
                  </a:cubicBezTo>
                  <a:cubicBezTo>
                    <a:pt x="129965" y="47178"/>
                    <a:pt x="140978" y="38993"/>
                    <a:pt x="151470" y="29468"/>
                  </a:cubicBezTo>
                  <a:close/>
                  <a:moveTo>
                    <a:pt x="82433" y="26845"/>
                  </a:moveTo>
                  <a:cubicBezTo>
                    <a:pt x="82247" y="27291"/>
                    <a:pt x="81967" y="27961"/>
                    <a:pt x="81595" y="28854"/>
                  </a:cubicBezTo>
                  <a:cubicBezTo>
                    <a:pt x="81000" y="30379"/>
                    <a:pt x="80554" y="31533"/>
                    <a:pt x="80256" y="32314"/>
                  </a:cubicBezTo>
                  <a:cubicBezTo>
                    <a:pt x="82005" y="49504"/>
                    <a:pt x="84851" y="62805"/>
                    <a:pt x="88795" y="72219"/>
                  </a:cubicBezTo>
                  <a:cubicBezTo>
                    <a:pt x="93855" y="61578"/>
                    <a:pt x="96943" y="46453"/>
                    <a:pt x="98059" y="26845"/>
                  </a:cubicBezTo>
                  <a:close/>
                  <a:moveTo>
                    <a:pt x="262980" y="6362"/>
                  </a:moveTo>
                  <a:lnTo>
                    <a:pt x="328724" y="6362"/>
                  </a:lnTo>
                  <a:lnTo>
                    <a:pt x="328724" y="12669"/>
                  </a:lnTo>
                  <a:lnTo>
                    <a:pt x="301154" y="27849"/>
                  </a:lnTo>
                  <a:cubicBezTo>
                    <a:pt x="301303" y="27924"/>
                    <a:pt x="301508" y="28054"/>
                    <a:pt x="301768" y="28240"/>
                  </a:cubicBezTo>
                  <a:cubicBezTo>
                    <a:pt x="302921" y="28984"/>
                    <a:pt x="303833" y="29505"/>
                    <a:pt x="304503" y="29803"/>
                  </a:cubicBezTo>
                  <a:lnTo>
                    <a:pt x="329506" y="29803"/>
                  </a:lnTo>
                  <a:lnTo>
                    <a:pt x="329506" y="78135"/>
                  </a:lnTo>
                  <a:cubicBezTo>
                    <a:pt x="329766" y="86171"/>
                    <a:pt x="325729" y="90264"/>
                    <a:pt x="317395" y="90413"/>
                  </a:cubicBezTo>
                  <a:cubicBezTo>
                    <a:pt x="315535" y="90487"/>
                    <a:pt x="313879" y="90543"/>
                    <a:pt x="312428" y="90580"/>
                  </a:cubicBezTo>
                  <a:cubicBezTo>
                    <a:pt x="311758" y="90618"/>
                    <a:pt x="311070" y="90636"/>
                    <a:pt x="310363" y="90636"/>
                  </a:cubicBezTo>
                  <a:cubicBezTo>
                    <a:pt x="309730" y="90636"/>
                    <a:pt x="308837" y="90636"/>
                    <a:pt x="307684" y="90636"/>
                  </a:cubicBezTo>
                  <a:cubicBezTo>
                    <a:pt x="307572" y="88627"/>
                    <a:pt x="307200" y="86636"/>
                    <a:pt x="306568" y="84664"/>
                  </a:cubicBezTo>
                  <a:cubicBezTo>
                    <a:pt x="309395" y="84888"/>
                    <a:pt x="312446" y="84999"/>
                    <a:pt x="315721" y="84999"/>
                  </a:cubicBezTo>
                  <a:cubicBezTo>
                    <a:pt x="318846" y="85037"/>
                    <a:pt x="320948" y="84423"/>
                    <a:pt x="322027" y="83158"/>
                  </a:cubicBezTo>
                  <a:cubicBezTo>
                    <a:pt x="323181" y="81930"/>
                    <a:pt x="323739" y="79586"/>
                    <a:pt x="323702" y="76125"/>
                  </a:cubicBezTo>
                  <a:lnTo>
                    <a:pt x="323702" y="71661"/>
                  </a:lnTo>
                  <a:lnTo>
                    <a:pt x="300373" y="71661"/>
                  </a:lnTo>
                  <a:lnTo>
                    <a:pt x="300373" y="88794"/>
                  </a:lnTo>
                  <a:lnTo>
                    <a:pt x="294568" y="88794"/>
                  </a:lnTo>
                  <a:lnTo>
                    <a:pt x="294568" y="71661"/>
                  </a:lnTo>
                  <a:lnTo>
                    <a:pt x="271240" y="71661"/>
                  </a:lnTo>
                  <a:lnTo>
                    <a:pt x="271240" y="90413"/>
                  </a:lnTo>
                  <a:lnTo>
                    <a:pt x="265380" y="90413"/>
                  </a:lnTo>
                  <a:lnTo>
                    <a:pt x="265380" y="29803"/>
                  </a:lnTo>
                  <a:lnTo>
                    <a:pt x="294680" y="29803"/>
                  </a:lnTo>
                  <a:cubicBezTo>
                    <a:pt x="291108" y="27794"/>
                    <a:pt x="285081" y="24445"/>
                    <a:pt x="276597" y="19757"/>
                  </a:cubicBezTo>
                  <a:cubicBezTo>
                    <a:pt x="275109" y="18901"/>
                    <a:pt x="274012" y="18287"/>
                    <a:pt x="273305" y="17915"/>
                  </a:cubicBezTo>
                  <a:lnTo>
                    <a:pt x="277044" y="14008"/>
                  </a:lnTo>
                  <a:cubicBezTo>
                    <a:pt x="277602" y="14306"/>
                    <a:pt x="278421" y="14771"/>
                    <a:pt x="279500" y="15404"/>
                  </a:cubicBezTo>
                  <a:cubicBezTo>
                    <a:pt x="286643" y="19385"/>
                    <a:pt x="292076" y="22473"/>
                    <a:pt x="295796" y="24668"/>
                  </a:cubicBezTo>
                  <a:lnTo>
                    <a:pt x="320520" y="11497"/>
                  </a:lnTo>
                  <a:lnTo>
                    <a:pt x="262980" y="11497"/>
                  </a:lnTo>
                  <a:close/>
                  <a:moveTo>
                    <a:pt x="240934" y="4186"/>
                  </a:moveTo>
                  <a:cubicBezTo>
                    <a:pt x="247148" y="9990"/>
                    <a:pt x="253027" y="15831"/>
                    <a:pt x="258571" y="21710"/>
                  </a:cubicBezTo>
                  <a:lnTo>
                    <a:pt x="253380" y="25784"/>
                  </a:lnTo>
                  <a:cubicBezTo>
                    <a:pt x="249474" y="21320"/>
                    <a:pt x="243799" y="15311"/>
                    <a:pt x="236358" y="7758"/>
                  </a:cubicBezTo>
                  <a:close/>
                  <a:moveTo>
                    <a:pt x="46658" y="2009"/>
                  </a:moveTo>
                  <a:lnTo>
                    <a:pt x="52016" y="2009"/>
                  </a:lnTo>
                  <a:lnTo>
                    <a:pt x="52016" y="30696"/>
                  </a:lnTo>
                  <a:lnTo>
                    <a:pt x="63234" y="30696"/>
                  </a:lnTo>
                  <a:lnTo>
                    <a:pt x="63234" y="10381"/>
                  </a:lnTo>
                  <a:lnTo>
                    <a:pt x="68592" y="10381"/>
                  </a:lnTo>
                  <a:lnTo>
                    <a:pt x="68592" y="35774"/>
                  </a:lnTo>
                  <a:lnTo>
                    <a:pt x="30082" y="35774"/>
                  </a:lnTo>
                  <a:lnTo>
                    <a:pt x="30082" y="10492"/>
                  </a:lnTo>
                  <a:lnTo>
                    <a:pt x="35440" y="10492"/>
                  </a:lnTo>
                  <a:lnTo>
                    <a:pt x="35440" y="30696"/>
                  </a:lnTo>
                  <a:lnTo>
                    <a:pt x="46658" y="30696"/>
                  </a:lnTo>
                  <a:close/>
                  <a:moveTo>
                    <a:pt x="84330" y="446"/>
                  </a:moveTo>
                  <a:lnTo>
                    <a:pt x="90190" y="1451"/>
                  </a:lnTo>
                  <a:cubicBezTo>
                    <a:pt x="88367" y="8632"/>
                    <a:pt x="86376" y="15385"/>
                    <a:pt x="84218" y="21710"/>
                  </a:cubicBezTo>
                  <a:lnTo>
                    <a:pt x="109612" y="21710"/>
                  </a:lnTo>
                  <a:lnTo>
                    <a:pt x="109612" y="26845"/>
                  </a:lnTo>
                  <a:lnTo>
                    <a:pt x="103529" y="26845"/>
                  </a:lnTo>
                  <a:cubicBezTo>
                    <a:pt x="102003" y="49504"/>
                    <a:pt x="98041" y="66768"/>
                    <a:pt x="91641" y="78637"/>
                  </a:cubicBezTo>
                  <a:cubicBezTo>
                    <a:pt x="95436" y="86116"/>
                    <a:pt x="101352" y="93873"/>
                    <a:pt x="109389" y="101910"/>
                  </a:cubicBezTo>
                  <a:cubicBezTo>
                    <a:pt x="108087" y="103249"/>
                    <a:pt x="106710" y="104812"/>
                    <a:pt x="105259" y="106598"/>
                  </a:cubicBezTo>
                  <a:cubicBezTo>
                    <a:pt x="98004" y="98933"/>
                    <a:pt x="92404" y="91511"/>
                    <a:pt x="88460" y="84330"/>
                  </a:cubicBezTo>
                  <a:cubicBezTo>
                    <a:pt x="84144" y="91473"/>
                    <a:pt x="77782" y="99101"/>
                    <a:pt x="69373" y="107212"/>
                  </a:cubicBezTo>
                  <a:cubicBezTo>
                    <a:pt x="68257" y="105984"/>
                    <a:pt x="66806" y="104570"/>
                    <a:pt x="65020" y="102970"/>
                  </a:cubicBezTo>
                  <a:cubicBezTo>
                    <a:pt x="74396" y="94301"/>
                    <a:pt x="81261" y="86153"/>
                    <a:pt x="85614" y="78525"/>
                  </a:cubicBezTo>
                  <a:cubicBezTo>
                    <a:pt x="81074" y="68628"/>
                    <a:pt x="77986" y="56089"/>
                    <a:pt x="76349" y="40909"/>
                  </a:cubicBezTo>
                  <a:cubicBezTo>
                    <a:pt x="76238" y="41095"/>
                    <a:pt x="76089" y="41374"/>
                    <a:pt x="75903" y="41746"/>
                  </a:cubicBezTo>
                  <a:cubicBezTo>
                    <a:pt x="73894" y="45802"/>
                    <a:pt x="72256" y="48871"/>
                    <a:pt x="70991" y="50955"/>
                  </a:cubicBezTo>
                  <a:cubicBezTo>
                    <a:pt x="69689" y="49057"/>
                    <a:pt x="68387" y="47457"/>
                    <a:pt x="67085" y="46155"/>
                  </a:cubicBezTo>
                  <a:cubicBezTo>
                    <a:pt x="74712" y="33542"/>
                    <a:pt x="80461" y="18306"/>
                    <a:pt x="84330" y="446"/>
                  </a:cubicBezTo>
                  <a:close/>
                  <a:moveTo>
                    <a:pt x="21711" y="446"/>
                  </a:moveTo>
                  <a:lnTo>
                    <a:pt x="26845" y="3516"/>
                  </a:lnTo>
                  <a:cubicBezTo>
                    <a:pt x="21153" y="15273"/>
                    <a:pt x="13841" y="25561"/>
                    <a:pt x="4912" y="34379"/>
                  </a:cubicBezTo>
                  <a:cubicBezTo>
                    <a:pt x="3944" y="32705"/>
                    <a:pt x="2809" y="30993"/>
                    <a:pt x="1507" y="29245"/>
                  </a:cubicBezTo>
                  <a:cubicBezTo>
                    <a:pt x="9990" y="21022"/>
                    <a:pt x="16725" y="11422"/>
                    <a:pt x="21711" y="446"/>
                  </a:cubicBezTo>
                  <a:close/>
                  <a:moveTo>
                    <a:pt x="167544" y="0"/>
                  </a:moveTo>
                  <a:cubicBezTo>
                    <a:pt x="170706" y="5097"/>
                    <a:pt x="173460" y="9804"/>
                    <a:pt x="175804" y="14120"/>
                  </a:cubicBezTo>
                  <a:lnTo>
                    <a:pt x="170446" y="16910"/>
                  </a:lnTo>
                  <a:lnTo>
                    <a:pt x="221401" y="16910"/>
                  </a:lnTo>
                  <a:lnTo>
                    <a:pt x="221401" y="22826"/>
                  </a:lnTo>
                  <a:lnTo>
                    <a:pt x="117147" y="22826"/>
                  </a:lnTo>
                  <a:lnTo>
                    <a:pt x="117147" y="16910"/>
                  </a:lnTo>
                  <a:lnTo>
                    <a:pt x="169385" y="16910"/>
                  </a:lnTo>
                  <a:cubicBezTo>
                    <a:pt x="167413" y="12520"/>
                    <a:pt x="164828" y="7832"/>
                    <a:pt x="161628" y="2846"/>
                  </a:cubicBez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pPr algn="just"/>
              <a:endParaRPr lang="zh-CN" altLang="zh-CN" sz="500" kern="100" dirty="0">
                <a:solidFill>
                  <a:schemeClr val="tx1">
                    <a:lumMod val="85000"/>
                    <a:lumOff val="15000"/>
                  </a:schemeClr>
                </a:solidFill>
                <a:cs typeface="+mn-ea"/>
                <a:sym typeface="+mn-lt"/>
              </a:endParaRPr>
            </a:p>
          </p:txBody>
        </p:sp>
        <p:sp>
          <p:nvSpPr>
            <p:cNvPr id="18" name="圆角矩形 17"/>
            <p:cNvSpPr/>
            <p:nvPr/>
          </p:nvSpPr>
          <p:spPr>
            <a:xfrm>
              <a:off x="2319145" y="22959571"/>
              <a:ext cx="1047138" cy="321019"/>
            </a:xfrm>
            <a:prstGeom prst="roundRect">
              <a:avLst>
                <a:gd name="adj" fmla="val 50000"/>
              </a:avLst>
            </a:prstGeom>
            <a:solidFill>
              <a:schemeClr val="accent5">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85000"/>
                    <a:lumOff val="15000"/>
                  </a:schemeClr>
                </a:solidFill>
                <a:cs typeface="+mn-ea"/>
                <a:sym typeface="+mn-lt"/>
              </a:endParaRPr>
            </a:p>
          </p:txBody>
        </p:sp>
        <p:sp>
          <p:nvSpPr>
            <p:cNvPr id="19" name="任意多边形 18"/>
            <p:cNvSpPr/>
            <p:nvPr/>
          </p:nvSpPr>
          <p:spPr>
            <a:xfrm>
              <a:off x="2466353" y="23029090"/>
              <a:ext cx="759265" cy="182777"/>
            </a:xfrm>
            <a:custGeom>
              <a:avLst/>
              <a:gdLst/>
              <a:ahLst/>
              <a:cxnLst/>
              <a:rect l="l" t="t" r="r" b="b"/>
              <a:pathLst>
                <a:path w="450000" h="108328">
                  <a:moveTo>
                    <a:pt x="277155" y="65242"/>
                  </a:moveTo>
                  <a:lnTo>
                    <a:pt x="277155" y="94599"/>
                  </a:lnTo>
                  <a:lnTo>
                    <a:pt x="321971" y="94599"/>
                  </a:lnTo>
                  <a:lnTo>
                    <a:pt x="321971" y="65242"/>
                  </a:lnTo>
                  <a:close/>
                  <a:moveTo>
                    <a:pt x="270960" y="59661"/>
                  </a:moveTo>
                  <a:lnTo>
                    <a:pt x="328110" y="59661"/>
                  </a:lnTo>
                  <a:lnTo>
                    <a:pt x="328110" y="107882"/>
                  </a:lnTo>
                  <a:lnTo>
                    <a:pt x="321971" y="107882"/>
                  </a:lnTo>
                  <a:lnTo>
                    <a:pt x="321971" y="100236"/>
                  </a:lnTo>
                  <a:lnTo>
                    <a:pt x="277155" y="100236"/>
                  </a:lnTo>
                  <a:lnTo>
                    <a:pt x="277155" y="107882"/>
                  </a:lnTo>
                  <a:lnTo>
                    <a:pt x="270960" y="107882"/>
                  </a:lnTo>
                  <a:close/>
                  <a:moveTo>
                    <a:pt x="345411" y="53801"/>
                  </a:moveTo>
                  <a:lnTo>
                    <a:pt x="385650" y="53801"/>
                  </a:lnTo>
                  <a:lnTo>
                    <a:pt x="385650" y="60108"/>
                  </a:lnTo>
                  <a:lnTo>
                    <a:pt x="369298" y="91641"/>
                  </a:lnTo>
                  <a:cubicBezTo>
                    <a:pt x="369409" y="91752"/>
                    <a:pt x="369558" y="91920"/>
                    <a:pt x="369744" y="92143"/>
                  </a:cubicBezTo>
                  <a:cubicBezTo>
                    <a:pt x="373502" y="96050"/>
                    <a:pt x="376367" y="99082"/>
                    <a:pt x="378339" y="101240"/>
                  </a:cubicBezTo>
                  <a:lnTo>
                    <a:pt x="373651" y="105370"/>
                  </a:lnTo>
                  <a:cubicBezTo>
                    <a:pt x="364424" y="94878"/>
                    <a:pt x="355624" y="85316"/>
                    <a:pt x="347253" y="76684"/>
                  </a:cubicBezTo>
                  <a:lnTo>
                    <a:pt x="351327" y="73112"/>
                  </a:lnTo>
                  <a:cubicBezTo>
                    <a:pt x="352331" y="74154"/>
                    <a:pt x="353838" y="75698"/>
                    <a:pt x="355848" y="77744"/>
                  </a:cubicBezTo>
                  <a:cubicBezTo>
                    <a:pt x="359866" y="81800"/>
                    <a:pt x="362898" y="84906"/>
                    <a:pt x="364945" y="87064"/>
                  </a:cubicBezTo>
                  <a:lnTo>
                    <a:pt x="379679" y="59159"/>
                  </a:lnTo>
                  <a:lnTo>
                    <a:pt x="345411" y="59159"/>
                  </a:lnTo>
                  <a:close/>
                  <a:moveTo>
                    <a:pt x="416402" y="40797"/>
                  </a:moveTo>
                  <a:lnTo>
                    <a:pt x="422206" y="40797"/>
                  </a:lnTo>
                  <a:lnTo>
                    <a:pt x="422206" y="56759"/>
                  </a:lnTo>
                  <a:cubicBezTo>
                    <a:pt x="422206" y="64238"/>
                    <a:pt x="421555" y="70414"/>
                    <a:pt x="420253" y="75288"/>
                  </a:cubicBezTo>
                  <a:cubicBezTo>
                    <a:pt x="431080" y="85037"/>
                    <a:pt x="440828" y="94041"/>
                    <a:pt x="449498" y="102301"/>
                  </a:cubicBezTo>
                  <a:lnTo>
                    <a:pt x="444810" y="106821"/>
                  </a:lnTo>
                  <a:cubicBezTo>
                    <a:pt x="436103" y="97854"/>
                    <a:pt x="427304" y="89167"/>
                    <a:pt x="418411" y="80758"/>
                  </a:cubicBezTo>
                  <a:cubicBezTo>
                    <a:pt x="414765" y="90655"/>
                    <a:pt x="404831" y="99845"/>
                    <a:pt x="388608" y="108328"/>
                  </a:cubicBezTo>
                  <a:cubicBezTo>
                    <a:pt x="387455" y="106654"/>
                    <a:pt x="386078" y="104905"/>
                    <a:pt x="384478" y="103082"/>
                  </a:cubicBezTo>
                  <a:cubicBezTo>
                    <a:pt x="397464" y="96757"/>
                    <a:pt x="405965" y="90487"/>
                    <a:pt x="409984" y="84274"/>
                  </a:cubicBezTo>
                  <a:cubicBezTo>
                    <a:pt x="414411" y="78172"/>
                    <a:pt x="416551" y="68963"/>
                    <a:pt x="416402" y="56648"/>
                  </a:cubicBezTo>
                  <a:close/>
                  <a:moveTo>
                    <a:pt x="365503" y="29691"/>
                  </a:moveTo>
                  <a:cubicBezTo>
                    <a:pt x="368851" y="35049"/>
                    <a:pt x="371791" y="40109"/>
                    <a:pt x="374321" y="44872"/>
                  </a:cubicBezTo>
                  <a:lnTo>
                    <a:pt x="369186" y="47551"/>
                  </a:lnTo>
                  <a:cubicBezTo>
                    <a:pt x="366693" y="42416"/>
                    <a:pt x="363903" y="37226"/>
                    <a:pt x="360815" y="31979"/>
                  </a:cubicBezTo>
                  <a:close/>
                  <a:moveTo>
                    <a:pt x="267332" y="6251"/>
                  </a:moveTo>
                  <a:lnTo>
                    <a:pt x="329393" y="6251"/>
                  </a:lnTo>
                  <a:cubicBezTo>
                    <a:pt x="329393" y="14399"/>
                    <a:pt x="329096" y="22678"/>
                    <a:pt x="328500" y="31086"/>
                  </a:cubicBezTo>
                  <a:cubicBezTo>
                    <a:pt x="328277" y="42658"/>
                    <a:pt x="322175" y="48369"/>
                    <a:pt x="310195" y="48220"/>
                  </a:cubicBezTo>
                  <a:cubicBezTo>
                    <a:pt x="304762" y="48369"/>
                    <a:pt x="299572" y="48443"/>
                    <a:pt x="294623" y="48443"/>
                  </a:cubicBezTo>
                  <a:cubicBezTo>
                    <a:pt x="294400" y="46248"/>
                    <a:pt x="293954" y="44109"/>
                    <a:pt x="293284" y="42025"/>
                  </a:cubicBezTo>
                  <a:cubicBezTo>
                    <a:pt x="297451" y="42249"/>
                    <a:pt x="302902" y="42360"/>
                    <a:pt x="309636" y="42360"/>
                  </a:cubicBezTo>
                  <a:cubicBezTo>
                    <a:pt x="318045" y="42769"/>
                    <a:pt x="322305" y="38658"/>
                    <a:pt x="322417" y="30026"/>
                  </a:cubicBezTo>
                  <a:cubicBezTo>
                    <a:pt x="322863" y="23664"/>
                    <a:pt x="323087" y="17617"/>
                    <a:pt x="323087" y="11888"/>
                  </a:cubicBezTo>
                  <a:lnTo>
                    <a:pt x="292000" y="11888"/>
                  </a:lnTo>
                  <a:cubicBezTo>
                    <a:pt x="292037" y="12632"/>
                    <a:pt x="292056" y="13599"/>
                    <a:pt x="292056" y="14790"/>
                  </a:cubicBezTo>
                  <a:cubicBezTo>
                    <a:pt x="292056" y="32351"/>
                    <a:pt x="284001" y="45095"/>
                    <a:pt x="267890" y="53020"/>
                  </a:cubicBezTo>
                  <a:cubicBezTo>
                    <a:pt x="266513" y="51048"/>
                    <a:pt x="265100" y="49374"/>
                    <a:pt x="263649" y="47997"/>
                  </a:cubicBezTo>
                  <a:cubicBezTo>
                    <a:pt x="272615" y="43160"/>
                    <a:pt x="278457" y="38379"/>
                    <a:pt x="281173" y="33654"/>
                  </a:cubicBezTo>
                  <a:cubicBezTo>
                    <a:pt x="284150" y="29040"/>
                    <a:pt x="285675" y="21785"/>
                    <a:pt x="285749" y="11888"/>
                  </a:cubicBezTo>
                  <a:lnTo>
                    <a:pt x="267332" y="11888"/>
                  </a:lnTo>
                  <a:close/>
                  <a:moveTo>
                    <a:pt x="388273" y="5469"/>
                  </a:moveTo>
                  <a:lnTo>
                    <a:pt x="450000" y="5469"/>
                  </a:lnTo>
                  <a:lnTo>
                    <a:pt x="450000" y="10827"/>
                  </a:lnTo>
                  <a:lnTo>
                    <a:pt x="422206" y="10827"/>
                  </a:lnTo>
                  <a:lnTo>
                    <a:pt x="417853" y="28575"/>
                  </a:lnTo>
                  <a:lnTo>
                    <a:pt x="444698" y="28575"/>
                  </a:lnTo>
                  <a:lnTo>
                    <a:pt x="444698" y="79418"/>
                  </a:lnTo>
                  <a:lnTo>
                    <a:pt x="438894" y="79418"/>
                  </a:lnTo>
                  <a:lnTo>
                    <a:pt x="438894" y="33821"/>
                  </a:lnTo>
                  <a:lnTo>
                    <a:pt x="399547" y="33821"/>
                  </a:lnTo>
                  <a:lnTo>
                    <a:pt x="399547" y="79976"/>
                  </a:lnTo>
                  <a:lnTo>
                    <a:pt x="393743" y="79976"/>
                  </a:lnTo>
                  <a:lnTo>
                    <a:pt x="393743" y="28575"/>
                  </a:lnTo>
                  <a:lnTo>
                    <a:pt x="411937" y="28575"/>
                  </a:lnTo>
                  <a:lnTo>
                    <a:pt x="416011" y="10827"/>
                  </a:lnTo>
                  <a:lnTo>
                    <a:pt x="388273" y="10827"/>
                  </a:lnTo>
                  <a:close/>
                  <a:moveTo>
                    <a:pt x="244115" y="1228"/>
                  </a:moveTo>
                  <a:lnTo>
                    <a:pt x="250198" y="1228"/>
                  </a:lnTo>
                  <a:lnTo>
                    <a:pt x="250198" y="22045"/>
                  </a:lnTo>
                  <a:lnTo>
                    <a:pt x="263928" y="22045"/>
                  </a:lnTo>
                  <a:lnTo>
                    <a:pt x="263928" y="27738"/>
                  </a:lnTo>
                  <a:lnTo>
                    <a:pt x="250198" y="27738"/>
                  </a:lnTo>
                  <a:lnTo>
                    <a:pt x="250198" y="54973"/>
                  </a:lnTo>
                  <a:cubicBezTo>
                    <a:pt x="251575" y="54564"/>
                    <a:pt x="253603" y="54006"/>
                    <a:pt x="256282" y="53299"/>
                  </a:cubicBezTo>
                  <a:cubicBezTo>
                    <a:pt x="259742" y="52332"/>
                    <a:pt x="262235" y="51625"/>
                    <a:pt x="263760" y="51178"/>
                  </a:cubicBezTo>
                  <a:cubicBezTo>
                    <a:pt x="263872" y="53076"/>
                    <a:pt x="264039" y="55104"/>
                    <a:pt x="264262" y="57262"/>
                  </a:cubicBezTo>
                  <a:cubicBezTo>
                    <a:pt x="259946" y="58229"/>
                    <a:pt x="255258" y="59401"/>
                    <a:pt x="250198" y="60778"/>
                  </a:cubicBezTo>
                  <a:lnTo>
                    <a:pt x="250198" y="93483"/>
                  </a:lnTo>
                  <a:cubicBezTo>
                    <a:pt x="250496" y="101780"/>
                    <a:pt x="246570" y="105928"/>
                    <a:pt x="238422" y="105928"/>
                  </a:cubicBezTo>
                  <a:cubicBezTo>
                    <a:pt x="236376" y="106003"/>
                    <a:pt x="233474" y="106040"/>
                    <a:pt x="229716" y="106040"/>
                  </a:cubicBezTo>
                  <a:cubicBezTo>
                    <a:pt x="229418" y="103026"/>
                    <a:pt x="229120" y="100850"/>
                    <a:pt x="228823" y="99510"/>
                  </a:cubicBezTo>
                  <a:cubicBezTo>
                    <a:pt x="229827" y="99585"/>
                    <a:pt x="230999" y="99640"/>
                    <a:pt x="232339" y="99678"/>
                  </a:cubicBezTo>
                  <a:cubicBezTo>
                    <a:pt x="232971" y="99715"/>
                    <a:pt x="233697" y="99733"/>
                    <a:pt x="234515" y="99733"/>
                  </a:cubicBezTo>
                  <a:cubicBezTo>
                    <a:pt x="235222" y="99733"/>
                    <a:pt x="236208" y="99733"/>
                    <a:pt x="237473" y="99733"/>
                  </a:cubicBezTo>
                  <a:cubicBezTo>
                    <a:pt x="240078" y="99771"/>
                    <a:pt x="241827" y="99268"/>
                    <a:pt x="242720" y="98226"/>
                  </a:cubicBezTo>
                  <a:cubicBezTo>
                    <a:pt x="243687" y="97259"/>
                    <a:pt x="244152" y="95399"/>
                    <a:pt x="244115" y="92645"/>
                  </a:cubicBezTo>
                  <a:lnTo>
                    <a:pt x="244115" y="62396"/>
                  </a:lnTo>
                  <a:cubicBezTo>
                    <a:pt x="243706" y="62508"/>
                    <a:pt x="243073" y="62694"/>
                    <a:pt x="242217" y="62954"/>
                  </a:cubicBezTo>
                  <a:cubicBezTo>
                    <a:pt x="236041" y="64629"/>
                    <a:pt x="231464" y="65894"/>
                    <a:pt x="228488" y="66749"/>
                  </a:cubicBezTo>
                  <a:lnTo>
                    <a:pt x="227651" y="60443"/>
                  </a:lnTo>
                  <a:cubicBezTo>
                    <a:pt x="233157" y="59252"/>
                    <a:pt x="238645" y="57913"/>
                    <a:pt x="244115" y="56424"/>
                  </a:cubicBezTo>
                  <a:lnTo>
                    <a:pt x="244115" y="27738"/>
                  </a:lnTo>
                  <a:lnTo>
                    <a:pt x="228934" y="27738"/>
                  </a:lnTo>
                  <a:lnTo>
                    <a:pt x="228934" y="22045"/>
                  </a:lnTo>
                  <a:lnTo>
                    <a:pt x="244115" y="22045"/>
                  </a:lnTo>
                  <a:close/>
                  <a:moveTo>
                    <a:pt x="170054" y="446"/>
                  </a:moveTo>
                  <a:lnTo>
                    <a:pt x="175914" y="2009"/>
                  </a:lnTo>
                  <a:cubicBezTo>
                    <a:pt x="174017" y="7218"/>
                    <a:pt x="171840" y="12781"/>
                    <a:pt x="169385" y="18696"/>
                  </a:cubicBezTo>
                  <a:lnTo>
                    <a:pt x="216712" y="18696"/>
                  </a:lnTo>
                  <a:cubicBezTo>
                    <a:pt x="215819" y="52964"/>
                    <a:pt x="215131" y="75381"/>
                    <a:pt x="214647" y="85948"/>
                  </a:cubicBezTo>
                  <a:cubicBezTo>
                    <a:pt x="214647" y="98338"/>
                    <a:pt x="208582" y="104552"/>
                    <a:pt x="196453" y="104589"/>
                  </a:cubicBezTo>
                  <a:cubicBezTo>
                    <a:pt x="191504" y="104738"/>
                    <a:pt x="186742" y="104812"/>
                    <a:pt x="182165" y="104812"/>
                  </a:cubicBezTo>
                  <a:cubicBezTo>
                    <a:pt x="181830" y="102617"/>
                    <a:pt x="181384" y="100478"/>
                    <a:pt x="180826" y="98394"/>
                  </a:cubicBezTo>
                  <a:cubicBezTo>
                    <a:pt x="185960" y="98617"/>
                    <a:pt x="190946" y="98729"/>
                    <a:pt x="195783" y="98729"/>
                  </a:cubicBezTo>
                  <a:cubicBezTo>
                    <a:pt x="204080" y="99175"/>
                    <a:pt x="208303" y="94673"/>
                    <a:pt x="208452" y="85223"/>
                  </a:cubicBezTo>
                  <a:cubicBezTo>
                    <a:pt x="209345" y="66842"/>
                    <a:pt x="209996" y="46546"/>
                    <a:pt x="210405" y="24333"/>
                  </a:cubicBezTo>
                  <a:lnTo>
                    <a:pt x="200359" y="24333"/>
                  </a:lnTo>
                  <a:cubicBezTo>
                    <a:pt x="197866" y="61912"/>
                    <a:pt x="185104" y="88850"/>
                    <a:pt x="162073" y="105147"/>
                  </a:cubicBezTo>
                  <a:cubicBezTo>
                    <a:pt x="160697" y="103659"/>
                    <a:pt x="159134" y="102133"/>
                    <a:pt x="157385" y="100571"/>
                  </a:cubicBezTo>
                  <a:cubicBezTo>
                    <a:pt x="180044" y="84832"/>
                    <a:pt x="192416" y="59420"/>
                    <a:pt x="194499" y="24333"/>
                  </a:cubicBezTo>
                  <a:lnTo>
                    <a:pt x="183226" y="24333"/>
                  </a:lnTo>
                  <a:cubicBezTo>
                    <a:pt x="179654" y="49895"/>
                    <a:pt x="169329" y="70079"/>
                    <a:pt x="152251" y="84888"/>
                  </a:cubicBezTo>
                  <a:cubicBezTo>
                    <a:pt x="150651" y="83251"/>
                    <a:pt x="149051" y="81837"/>
                    <a:pt x="147451" y="80646"/>
                  </a:cubicBezTo>
                  <a:cubicBezTo>
                    <a:pt x="164083" y="66247"/>
                    <a:pt x="174054" y="47476"/>
                    <a:pt x="177365" y="24333"/>
                  </a:cubicBezTo>
                  <a:lnTo>
                    <a:pt x="166873" y="24333"/>
                  </a:lnTo>
                  <a:cubicBezTo>
                    <a:pt x="163190" y="32296"/>
                    <a:pt x="159376" y="39384"/>
                    <a:pt x="155432" y="45597"/>
                  </a:cubicBezTo>
                  <a:cubicBezTo>
                    <a:pt x="153497" y="44332"/>
                    <a:pt x="151711" y="43253"/>
                    <a:pt x="150074" y="42360"/>
                  </a:cubicBezTo>
                  <a:cubicBezTo>
                    <a:pt x="158446" y="30231"/>
                    <a:pt x="165106" y="16259"/>
                    <a:pt x="170054" y="446"/>
                  </a:cubicBezTo>
                  <a:close/>
                  <a:moveTo>
                    <a:pt x="134503" y="446"/>
                  </a:moveTo>
                  <a:lnTo>
                    <a:pt x="140251" y="446"/>
                  </a:lnTo>
                  <a:lnTo>
                    <a:pt x="140251" y="27068"/>
                  </a:lnTo>
                  <a:lnTo>
                    <a:pt x="152362" y="27068"/>
                  </a:lnTo>
                  <a:lnTo>
                    <a:pt x="152362" y="32314"/>
                  </a:lnTo>
                  <a:lnTo>
                    <a:pt x="140251" y="32314"/>
                  </a:lnTo>
                  <a:lnTo>
                    <a:pt x="140251" y="57931"/>
                  </a:lnTo>
                  <a:cubicBezTo>
                    <a:pt x="141256" y="57559"/>
                    <a:pt x="142781" y="57020"/>
                    <a:pt x="144828" y="56313"/>
                  </a:cubicBezTo>
                  <a:cubicBezTo>
                    <a:pt x="147953" y="55197"/>
                    <a:pt x="150260" y="54359"/>
                    <a:pt x="151748" y="53801"/>
                  </a:cubicBezTo>
                  <a:cubicBezTo>
                    <a:pt x="151823" y="55513"/>
                    <a:pt x="152102" y="57429"/>
                    <a:pt x="152586" y="59550"/>
                  </a:cubicBezTo>
                  <a:cubicBezTo>
                    <a:pt x="151469" y="59922"/>
                    <a:pt x="149721" y="60536"/>
                    <a:pt x="147339" y="61392"/>
                  </a:cubicBezTo>
                  <a:cubicBezTo>
                    <a:pt x="144214" y="62471"/>
                    <a:pt x="141851" y="63289"/>
                    <a:pt x="140251" y="63847"/>
                  </a:cubicBezTo>
                  <a:lnTo>
                    <a:pt x="140251" y="107547"/>
                  </a:lnTo>
                  <a:lnTo>
                    <a:pt x="134503" y="107547"/>
                  </a:lnTo>
                  <a:lnTo>
                    <a:pt x="134503" y="65912"/>
                  </a:lnTo>
                  <a:cubicBezTo>
                    <a:pt x="132122" y="66768"/>
                    <a:pt x="128420" y="68126"/>
                    <a:pt x="123397" y="69986"/>
                  </a:cubicBezTo>
                  <a:cubicBezTo>
                    <a:pt x="119564" y="71400"/>
                    <a:pt x="116644" y="72479"/>
                    <a:pt x="114634" y="73223"/>
                  </a:cubicBezTo>
                  <a:lnTo>
                    <a:pt x="113239" y="66973"/>
                  </a:lnTo>
                  <a:cubicBezTo>
                    <a:pt x="121499" y="64331"/>
                    <a:pt x="128587" y="61968"/>
                    <a:pt x="134503" y="59885"/>
                  </a:cubicBezTo>
                  <a:lnTo>
                    <a:pt x="134503" y="32314"/>
                  </a:lnTo>
                  <a:lnTo>
                    <a:pt x="122169" y="32314"/>
                  </a:lnTo>
                  <a:cubicBezTo>
                    <a:pt x="120904" y="38230"/>
                    <a:pt x="119304" y="43941"/>
                    <a:pt x="117369" y="49448"/>
                  </a:cubicBezTo>
                  <a:cubicBezTo>
                    <a:pt x="115658" y="48443"/>
                    <a:pt x="113983" y="47569"/>
                    <a:pt x="112346" y="46825"/>
                  </a:cubicBezTo>
                  <a:cubicBezTo>
                    <a:pt x="116364" y="36556"/>
                    <a:pt x="118876" y="24705"/>
                    <a:pt x="119881" y="11274"/>
                  </a:cubicBezTo>
                  <a:lnTo>
                    <a:pt x="125350" y="11888"/>
                  </a:lnTo>
                  <a:cubicBezTo>
                    <a:pt x="124866" y="16576"/>
                    <a:pt x="124141" y="21636"/>
                    <a:pt x="123173" y="27068"/>
                  </a:cubicBezTo>
                  <a:lnTo>
                    <a:pt x="134503" y="27068"/>
                  </a:lnTo>
                  <a:close/>
                  <a:moveTo>
                    <a:pt x="53131" y="335"/>
                  </a:moveTo>
                  <a:lnTo>
                    <a:pt x="59661" y="335"/>
                  </a:lnTo>
                  <a:cubicBezTo>
                    <a:pt x="59401" y="10083"/>
                    <a:pt x="59121" y="17506"/>
                    <a:pt x="58824" y="22603"/>
                  </a:cubicBezTo>
                  <a:lnTo>
                    <a:pt x="99900" y="22603"/>
                  </a:lnTo>
                  <a:lnTo>
                    <a:pt x="99900" y="28407"/>
                  </a:lnTo>
                  <a:lnTo>
                    <a:pt x="58601" y="28407"/>
                  </a:lnTo>
                  <a:cubicBezTo>
                    <a:pt x="58154" y="37412"/>
                    <a:pt x="57503" y="45802"/>
                    <a:pt x="56647" y="53578"/>
                  </a:cubicBezTo>
                  <a:lnTo>
                    <a:pt x="106040" y="53578"/>
                  </a:lnTo>
                  <a:lnTo>
                    <a:pt x="106040" y="59550"/>
                  </a:lnTo>
                  <a:lnTo>
                    <a:pt x="58154" y="59550"/>
                  </a:lnTo>
                  <a:cubicBezTo>
                    <a:pt x="63958" y="79790"/>
                    <a:pt x="79920" y="93352"/>
                    <a:pt x="106040" y="100236"/>
                  </a:cubicBezTo>
                  <a:cubicBezTo>
                    <a:pt x="104514" y="102170"/>
                    <a:pt x="103193" y="104217"/>
                    <a:pt x="102077" y="106375"/>
                  </a:cubicBezTo>
                  <a:cubicBezTo>
                    <a:pt x="75437" y="98040"/>
                    <a:pt x="59308" y="83865"/>
                    <a:pt x="53689" y="63847"/>
                  </a:cubicBezTo>
                  <a:cubicBezTo>
                    <a:pt x="49113" y="83083"/>
                    <a:pt x="32704" y="97761"/>
                    <a:pt x="4464" y="107882"/>
                  </a:cubicBezTo>
                  <a:cubicBezTo>
                    <a:pt x="3162" y="105947"/>
                    <a:pt x="1674" y="103994"/>
                    <a:pt x="0" y="102022"/>
                  </a:cubicBezTo>
                  <a:cubicBezTo>
                    <a:pt x="29133" y="92311"/>
                    <a:pt x="45504" y="78153"/>
                    <a:pt x="49113" y="59550"/>
                  </a:cubicBezTo>
                  <a:lnTo>
                    <a:pt x="446" y="59550"/>
                  </a:lnTo>
                  <a:lnTo>
                    <a:pt x="446" y="53578"/>
                  </a:lnTo>
                  <a:lnTo>
                    <a:pt x="50285" y="53578"/>
                  </a:lnTo>
                  <a:cubicBezTo>
                    <a:pt x="51624" y="45690"/>
                    <a:pt x="52424" y="37300"/>
                    <a:pt x="52685" y="28407"/>
                  </a:cubicBezTo>
                  <a:lnTo>
                    <a:pt x="21263" y="28407"/>
                  </a:lnTo>
                  <a:cubicBezTo>
                    <a:pt x="18064" y="34212"/>
                    <a:pt x="14473" y="39737"/>
                    <a:pt x="10492" y="44983"/>
                  </a:cubicBezTo>
                  <a:cubicBezTo>
                    <a:pt x="8408" y="43458"/>
                    <a:pt x="6622" y="42286"/>
                    <a:pt x="5134" y="41467"/>
                  </a:cubicBezTo>
                  <a:cubicBezTo>
                    <a:pt x="13989" y="30305"/>
                    <a:pt x="20538" y="18231"/>
                    <a:pt x="24779" y="5246"/>
                  </a:cubicBezTo>
                  <a:lnTo>
                    <a:pt x="30974" y="7088"/>
                  </a:lnTo>
                  <a:cubicBezTo>
                    <a:pt x="28593" y="13339"/>
                    <a:pt x="26342" y="18510"/>
                    <a:pt x="24221" y="22603"/>
                  </a:cubicBezTo>
                  <a:lnTo>
                    <a:pt x="52796" y="22603"/>
                  </a:lnTo>
                  <a:cubicBezTo>
                    <a:pt x="52908" y="16241"/>
                    <a:pt x="53020" y="8818"/>
                    <a:pt x="53131" y="335"/>
                  </a:cubicBezTo>
                  <a:close/>
                  <a:moveTo>
                    <a:pt x="364498" y="0"/>
                  </a:moveTo>
                  <a:lnTo>
                    <a:pt x="370414" y="1228"/>
                  </a:lnTo>
                  <a:cubicBezTo>
                    <a:pt x="370228" y="1711"/>
                    <a:pt x="369949" y="2400"/>
                    <a:pt x="369577" y="3293"/>
                  </a:cubicBezTo>
                  <a:cubicBezTo>
                    <a:pt x="369279" y="3962"/>
                    <a:pt x="369075" y="4465"/>
                    <a:pt x="368963" y="4800"/>
                  </a:cubicBezTo>
                  <a:cubicBezTo>
                    <a:pt x="376479" y="13767"/>
                    <a:pt x="383139" y="21989"/>
                    <a:pt x="388943" y="29468"/>
                  </a:cubicBezTo>
                  <a:lnTo>
                    <a:pt x="383920" y="33486"/>
                  </a:lnTo>
                  <a:cubicBezTo>
                    <a:pt x="376665" y="23329"/>
                    <a:pt x="370879" y="15515"/>
                    <a:pt x="366563" y="10046"/>
                  </a:cubicBezTo>
                  <a:cubicBezTo>
                    <a:pt x="361019" y="22287"/>
                    <a:pt x="353969" y="34212"/>
                    <a:pt x="345411" y="45820"/>
                  </a:cubicBezTo>
                  <a:cubicBezTo>
                    <a:pt x="343997" y="43811"/>
                    <a:pt x="342658" y="42137"/>
                    <a:pt x="341393" y="40797"/>
                  </a:cubicBezTo>
                  <a:cubicBezTo>
                    <a:pt x="351476" y="27961"/>
                    <a:pt x="359178" y="14362"/>
                    <a:pt x="364498" y="0"/>
                  </a:cubicBez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pPr algn="just"/>
              <a:endParaRPr lang="zh-CN" altLang="zh-CN" sz="500" kern="100" dirty="0">
                <a:solidFill>
                  <a:schemeClr val="tx1">
                    <a:lumMod val="85000"/>
                    <a:lumOff val="15000"/>
                  </a:schemeClr>
                </a:solidFill>
                <a:cs typeface="+mn-ea"/>
                <a:sym typeface="+mn-lt"/>
              </a:endParaRPr>
            </a:p>
          </p:txBody>
        </p:sp>
        <p:sp>
          <p:nvSpPr>
            <p:cNvPr id="20" name="圆角矩形 19"/>
            <p:cNvSpPr/>
            <p:nvPr/>
          </p:nvSpPr>
          <p:spPr>
            <a:xfrm>
              <a:off x="3616036" y="22224078"/>
              <a:ext cx="1047138" cy="321019"/>
            </a:xfrm>
            <a:prstGeom prst="roundRect">
              <a:avLst>
                <a:gd name="adj" fmla="val 50000"/>
              </a:avLst>
            </a:prstGeom>
            <a:solidFill>
              <a:schemeClr val="accent5">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85000"/>
                    <a:lumOff val="15000"/>
                  </a:schemeClr>
                </a:solidFill>
                <a:cs typeface="+mn-ea"/>
                <a:sym typeface="+mn-lt"/>
              </a:endParaRPr>
            </a:p>
          </p:txBody>
        </p:sp>
        <p:sp>
          <p:nvSpPr>
            <p:cNvPr id="21" name="任意多边形 20"/>
            <p:cNvSpPr/>
            <p:nvPr/>
          </p:nvSpPr>
          <p:spPr>
            <a:xfrm>
              <a:off x="3762865" y="22296123"/>
              <a:ext cx="759832" cy="183061"/>
            </a:xfrm>
            <a:custGeom>
              <a:avLst/>
              <a:gdLst/>
              <a:ahLst/>
              <a:cxnLst/>
              <a:rect l="l" t="t" r="r" b="b"/>
              <a:pathLst>
                <a:path w="450336" h="108496">
                  <a:moveTo>
                    <a:pt x="17469" y="90413"/>
                  </a:moveTo>
                  <a:lnTo>
                    <a:pt x="17469" y="99119"/>
                  </a:lnTo>
                  <a:lnTo>
                    <a:pt x="89241" y="99119"/>
                  </a:lnTo>
                  <a:lnTo>
                    <a:pt x="89241" y="90413"/>
                  </a:lnTo>
                  <a:close/>
                  <a:moveTo>
                    <a:pt x="11609" y="86116"/>
                  </a:moveTo>
                  <a:lnTo>
                    <a:pt x="95101" y="86116"/>
                  </a:lnTo>
                  <a:lnTo>
                    <a:pt x="95101" y="108496"/>
                  </a:lnTo>
                  <a:lnTo>
                    <a:pt x="89241" y="108496"/>
                  </a:lnTo>
                  <a:lnTo>
                    <a:pt x="89241" y="103473"/>
                  </a:lnTo>
                  <a:lnTo>
                    <a:pt x="17469" y="103473"/>
                  </a:lnTo>
                  <a:lnTo>
                    <a:pt x="17469" y="108496"/>
                  </a:lnTo>
                  <a:lnTo>
                    <a:pt x="11609" y="108496"/>
                  </a:lnTo>
                  <a:close/>
                  <a:moveTo>
                    <a:pt x="14511" y="75121"/>
                  </a:moveTo>
                  <a:lnTo>
                    <a:pt x="92088" y="75121"/>
                  </a:lnTo>
                  <a:lnTo>
                    <a:pt x="92088" y="79474"/>
                  </a:lnTo>
                  <a:lnTo>
                    <a:pt x="14511" y="79474"/>
                  </a:lnTo>
                  <a:close/>
                  <a:moveTo>
                    <a:pt x="159451" y="72833"/>
                  </a:moveTo>
                  <a:lnTo>
                    <a:pt x="159451" y="82767"/>
                  </a:lnTo>
                  <a:lnTo>
                    <a:pt x="207560" y="82767"/>
                  </a:lnTo>
                  <a:lnTo>
                    <a:pt x="207560" y="72833"/>
                  </a:lnTo>
                  <a:close/>
                  <a:moveTo>
                    <a:pt x="14623" y="64349"/>
                  </a:moveTo>
                  <a:lnTo>
                    <a:pt x="91976" y="64349"/>
                  </a:lnTo>
                  <a:lnTo>
                    <a:pt x="91976" y="68591"/>
                  </a:lnTo>
                  <a:lnTo>
                    <a:pt x="14623" y="68591"/>
                  </a:lnTo>
                  <a:close/>
                  <a:moveTo>
                    <a:pt x="424942" y="58099"/>
                  </a:moveTo>
                  <a:cubicBezTo>
                    <a:pt x="432383" y="67549"/>
                    <a:pt x="440773" y="78674"/>
                    <a:pt x="450112" y="91473"/>
                  </a:cubicBezTo>
                  <a:lnTo>
                    <a:pt x="444252" y="95492"/>
                  </a:lnTo>
                  <a:cubicBezTo>
                    <a:pt x="436253" y="83809"/>
                    <a:pt x="428030" y="72516"/>
                    <a:pt x="419584" y="61615"/>
                  </a:cubicBezTo>
                  <a:close/>
                  <a:moveTo>
                    <a:pt x="366062" y="58099"/>
                  </a:moveTo>
                  <a:lnTo>
                    <a:pt x="372033" y="61280"/>
                  </a:lnTo>
                  <a:cubicBezTo>
                    <a:pt x="363885" y="75046"/>
                    <a:pt x="355848" y="87362"/>
                    <a:pt x="347923" y="98226"/>
                  </a:cubicBezTo>
                  <a:cubicBezTo>
                    <a:pt x="346063" y="96738"/>
                    <a:pt x="344147" y="95399"/>
                    <a:pt x="342175" y="94208"/>
                  </a:cubicBezTo>
                  <a:cubicBezTo>
                    <a:pt x="350807" y="83083"/>
                    <a:pt x="358769" y="71047"/>
                    <a:pt x="366062" y="58099"/>
                  </a:cubicBezTo>
                  <a:close/>
                  <a:moveTo>
                    <a:pt x="159451" y="58099"/>
                  </a:moveTo>
                  <a:lnTo>
                    <a:pt x="159451" y="68033"/>
                  </a:lnTo>
                  <a:lnTo>
                    <a:pt x="207560" y="68033"/>
                  </a:lnTo>
                  <a:lnTo>
                    <a:pt x="207560" y="58099"/>
                  </a:lnTo>
                  <a:close/>
                  <a:moveTo>
                    <a:pt x="260468" y="55922"/>
                  </a:moveTo>
                  <a:lnTo>
                    <a:pt x="334975" y="55922"/>
                  </a:lnTo>
                  <a:lnTo>
                    <a:pt x="334975" y="61057"/>
                  </a:lnTo>
                  <a:lnTo>
                    <a:pt x="301600" y="61057"/>
                  </a:lnTo>
                  <a:lnTo>
                    <a:pt x="301600" y="75679"/>
                  </a:lnTo>
                  <a:lnTo>
                    <a:pt x="330622" y="75679"/>
                  </a:lnTo>
                  <a:lnTo>
                    <a:pt x="330622" y="80702"/>
                  </a:lnTo>
                  <a:lnTo>
                    <a:pt x="301600" y="80702"/>
                  </a:lnTo>
                  <a:lnTo>
                    <a:pt x="301600" y="98115"/>
                  </a:lnTo>
                  <a:cubicBezTo>
                    <a:pt x="302270" y="98189"/>
                    <a:pt x="303219" y="98226"/>
                    <a:pt x="304447" y="98226"/>
                  </a:cubicBezTo>
                  <a:cubicBezTo>
                    <a:pt x="308093" y="98338"/>
                    <a:pt x="312818" y="98394"/>
                    <a:pt x="318623" y="98394"/>
                  </a:cubicBezTo>
                  <a:cubicBezTo>
                    <a:pt x="324687" y="98431"/>
                    <a:pt x="330603" y="98412"/>
                    <a:pt x="336370" y="98338"/>
                  </a:cubicBezTo>
                  <a:cubicBezTo>
                    <a:pt x="335403" y="100868"/>
                    <a:pt x="334789" y="102766"/>
                    <a:pt x="334529" y="104031"/>
                  </a:cubicBezTo>
                  <a:cubicBezTo>
                    <a:pt x="325785" y="104031"/>
                    <a:pt x="319292" y="104012"/>
                    <a:pt x="315051" y="103975"/>
                  </a:cubicBezTo>
                  <a:cubicBezTo>
                    <a:pt x="310065" y="103938"/>
                    <a:pt x="305507" y="103845"/>
                    <a:pt x="301377" y="103696"/>
                  </a:cubicBezTo>
                  <a:cubicBezTo>
                    <a:pt x="287611" y="103696"/>
                    <a:pt x="278048" y="97947"/>
                    <a:pt x="272691" y="86450"/>
                  </a:cubicBezTo>
                  <a:cubicBezTo>
                    <a:pt x="269937" y="94227"/>
                    <a:pt x="265286" y="101389"/>
                    <a:pt x="258738" y="107937"/>
                  </a:cubicBezTo>
                  <a:cubicBezTo>
                    <a:pt x="256878" y="106226"/>
                    <a:pt x="255240" y="104961"/>
                    <a:pt x="253827" y="104142"/>
                  </a:cubicBezTo>
                  <a:cubicBezTo>
                    <a:pt x="264059" y="94878"/>
                    <a:pt x="269807" y="82376"/>
                    <a:pt x="271072" y="66638"/>
                  </a:cubicBezTo>
                  <a:lnTo>
                    <a:pt x="276932" y="67475"/>
                  </a:lnTo>
                  <a:cubicBezTo>
                    <a:pt x="276374" y="71716"/>
                    <a:pt x="275686" y="75567"/>
                    <a:pt x="274867" y="79028"/>
                  </a:cubicBezTo>
                  <a:cubicBezTo>
                    <a:pt x="279779" y="90525"/>
                    <a:pt x="286718" y="96682"/>
                    <a:pt x="295685" y="97501"/>
                  </a:cubicBezTo>
                  <a:lnTo>
                    <a:pt x="295685" y="61057"/>
                  </a:lnTo>
                  <a:lnTo>
                    <a:pt x="260468" y="61057"/>
                  </a:lnTo>
                  <a:close/>
                  <a:moveTo>
                    <a:pt x="153591" y="53187"/>
                  </a:moveTo>
                  <a:lnTo>
                    <a:pt x="213364" y="53187"/>
                  </a:lnTo>
                  <a:lnTo>
                    <a:pt x="213364" y="94655"/>
                  </a:lnTo>
                  <a:cubicBezTo>
                    <a:pt x="213662" y="102691"/>
                    <a:pt x="209513" y="106691"/>
                    <a:pt x="200918" y="106654"/>
                  </a:cubicBezTo>
                  <a:cubicBezTo>
                    <a:pt x="195784" y="106803"/>
                    <a:pt x="190910" y="106877"/>
                    <a:pt x="186296" y="106877"/>
                  </a:cubicBezTo>
                  <a:cubicBezTo>
                    <a:pt x="185998" y="105203"/>
                    <a:pt x="185496" y="103156"/>
                    <a:pt x="184789" y="100738"/>
                  </a:cubicBezTo>
                  <a:cubicBezTo>
                    <a:pt x="187431" y="100924"/>
                    <a:pt x="189738" y="101036"/>
                    <a:pt x="191709" y="101073"/>
                  </a:cubicBezTo>
                  <a:cubicBezTo>
                    <a:pt x="193756" y="101147"/>
                    <a:pt x="196360" y="101184"/>
                    <a:pt x="199523" y="101184"/>
                  </a:cubicBezTo>
                  <a:cubicBezTo>
                    <a:pt x="202574" y="101184"/>
                    <a:pt x="204676" y="100682"/>
                    <a:pt x="205830" y="99677"/>
                  </a:cubicBezTo>
                  <a:cubicBezTo>
                    <a:pt x="207020" y="98673"/>
                    <a:pt x="207597" y="96850"/>
                    <a:pt x="207560" y="94208"/>
                  </a:cubicBezTo>
                  <a:lnTo>
                    <a:pt x="207560" y="87567"/>
                  </a:lnTo>
                  <a:lnTo>
                    <a:pt x="159451" y="87567"/>
                  </a:lnTo>
                  <a:lnTo>
                    <a:pt x="159451" y="107826"/>
                  </a:lnTo>
                  <a:lnTo>
                    <a:pt x="153591" y="107826"/>
                  </a:lnTo>
                  <a:close/>
                  <a:moveTo>
                    <a:pt x="57932" y="45151"/>
                  </a:moveTo>
                  <a:cubicBezTo>
                    <a:pt x="58564" y="48722"/>
                    <a:pt x="59011" y="51476"/>
                    <a:pt x="59271" y="53411"/>
                  </a:cubicBezTo>
                  <a:lnTo>
                    <a:pt x="106487" y="53411"/>
                  </a:lnTo>
                  <a:lnTo>
                    <a:pt x="106487" y="57987"/>
                  </a:lnTo>
                  <a:lnTo>
                    <a:pt x="1005" y="57987"/>
                  </a:lnTo>
                  <a:lnTo>
                    <a:pt x="1005" y="53411"/>
                  </a:lnTo>
                  <a:lnTo>
                    <a:pt x="53802" y="53411"/>
                  </a:lnTo>
                  <a:cubicBezTo>
                    <a:pt x="53318" y="50657"/>
                    <a:pt x="52834" y="48220"/>
                    <a:pt x="52351" y="46099"/>
                  </a:cubicBezTo>
                  <a:close/>
                  <a:moveTo>
                    <a:pt x="342063" y="39570"/>
                  </a:moveTo>
                  <a:lnTo>
                    <a:pt x="450336" y="39570"/>
                  </a:lnTo>
                  <a:lnTo>
                    <a:pt x="450336" y="45765"/>
                  </a:lnTo>
                  <a:lnTo>
                    <a:pt x="400832" y="45765"/>
                  </a:lnTo>
                  <a:lnTo>
                    <a:pt x="400832" y="92255"/>
                  </a:lnTo>
                  <a:cubicBezTo>
                    <a:pt x="401166" y="101408"/>
                    <a:pt x="397018" y="106021"/>
                    <a:pt x="388386" y="106096"/>
                  </a:cubicBezTo>
                  <a:cubicBezTo>
                    <a:pt x="386042" y="106207"/>
                    <a:pt x="383809" y="106263"/>
                    <a:pt x="381689" y="106263"/>
                  </a:cubicBezTo>
                  <a:cubicBezTo>
                    <a:pt x="380647" y="106300"/>
                    <a:pt x="379475" y="106319"/>
                    <a:pt x="378173" y="106319"/>
                  </a:cubicBezTo>
                  <a:cubicBezTo>
                    <a:pt x="377094" y="106319"/>
                    <a:pt x="375270" y="106319"/>
                    <a:pt x="372703" y="106319"/>
                  </a:cubicBezTo>
                  <a:cubicBezTo>
                    <a:pt x="372443" y="104124"/>
                    <a:pt x="372033" y="101836"/>
                    <a:pt x="371475" y="99454"/>
                  </a:cubicBezTo>
                  <a:cubicBezTo>
                    <a:pt x="376163" y="99752"/>
                    <a:pt x="380889" y="99901"/>
                    <a:pt x="385651" y="99901"/>
                  </a:cubicBezTo>
                  <a:cubicBezTo>
                    <a:pt x="388963" y="99938"/>
                    <a:pt x="391251" y="99324"/>
                    <a:pt x="392516" y="98059"/>
                  </a:cubicBezTo>
                  <a:cubicBezTo>
                    <a:pt x="393818" y="96906"/>
                    <a:pt x="394451" y="94785"/>
                    <a:pt x="394413" y="91697"/>
                  </a:cubicBezTo>
                  <a:lnTo>
                    <a:pt x="394413" y="45765"/>
                  </a:lnTo>
                  <a:lnTo>
                    <a:pt x="342063" y="45765"/>
                  </a:lnTo>
                  <a:close/>
                  <a:moveTo>
                    <a:pt x="14623" y="33151"/>
                  </a:moveTo>
                  <a:lnTo>
                    <a:pt x="14623" y="40463"/>
                  </a:lnTo>
                  <a:lnTo>
                    <a:pt x="33598" y="40463"/>
                  </a:lnTo>
                  <a:lnTo>
                    <a:pt x="33598" y="33151"/>
                  </a:lnTo>
                  <a:close/>
                  <a:moveTo>
                    <a:pt x="276486" y="27905"/>
                  </a:moveTo>
                  <a:lnTo>
                    <a:pt x="276486" y="39681"/>
                  </a:lnTo>
                  <a:lnTo>
                    <a:pt x="319125" y="39681"/>
                  </a:lnTo>
                  <a:lnTo>
                    <a:pt x="319125" y="27905"/>
                  </a:lnTo>
                  <a:close/>
                  <a:moveTo>
                    <a:pt x="118374" y="26454"/>
                  </a:moveTo>
                  <a:lnTo>
                    <a:pt x="124011" y="27459"/>
                  </a:lnTo>
                  <a:cubicBezTo>
                    <a:pt x="122523" y="36426"/>
                    <a:pt x="120886" y="45113"/>
                    <a:pt x="119100" y="53522"/>
                  </a:cubicBezTo>
                  <a:cubicBezTo>
                    <a:pt x="117463" y="53076"/>
                    <a:pt x="115547" y="52648"/>
                    <a:pt x="113351" y="52239"/>
                  </a:cubicBezTo>
                  <a:cubicBezTo>
                    <a:pt x="115547" y="43197"/>
                    <a:pt x="117221" y="34602"/>
                    <a:pt x="118374" y="26454"/>
                  </a:cubicBezTo>
                  <a:close/>
                  <a:moveTo>
                    <a:pt x="73559" y="15459"/>
                  </a:moveTo>
                  <a:cubicBezTo>
                    <a:pt x="73484" y="15571"/>
                    <a:pt x="73354" y="15757"/>
                    <a:pt x="73168" y="16017"/>
                  </a:cubicBezTo>
                  <a:cubicBezTo>
                    <a:pt x="72982" y="16278"/>
                    <a:pt x="72852" y="16464"/>
                    <a:pt x="72777" y="16576"/>
                  </a:cubicBezTo>
                  <a:cubicBezTo>
                    <a:pt x="75456" y="23794"/>
                    <a:pt x="78842" y="29245"/>
                    <a:pt x="82935" y="32928"/>
                  </a:cubicBezTo>
                  <a:cubicBezTo>
                    <a:pt x="87288" y="29096"/>
                    <a:pt x="90655" y="23273"/>
                    <a:pt x="93036" y="15459"/>
                  </a:cubicBezTo>
                  <a:close/>
                  <a:moveTo>
                    <a:pt x="14623" y="13729"/>
                  </a:moveTo>
                  <a:lnTo>
                    <a:pt x="19757" y="15236"/>
                  </a:lnTo>
                  <a:cubicBezTo>
                    <a:pt x="19348" y="15831"/>
                    <a:pt x="18790" y="16650"/>
                    <a:pt x="18083" y="17692"/>
                  </a:cubicBezTo>
                  <a:cubicBezTo>
                    <a:pt x="17599" y="18399"/>
                    <a:pt x="17246" y="18920"/>
                    <a:pt x="17022" y="19255"/>
                  </a:cubicBezTo>
                  <a:lnTo>
                    <a:pt x="55085" y="19255"/>
                  </a:lnTo>
                  <a:cubicBezTo>
                    <a:pt x="54899" y="26696"/>
                    <a:pt x="54583" y="33003"/>
                    <a:pt x="54136" y="38174"/>
                  </a:cubicBezTo>
                  <a:cubicBezTo>
                    <a:pt x="53988" y="44351"/>
                    <a:pt x="50602" y="47476"/>
                    <a:pt x="43979" y="47550"/>
                  </a:cubicBezTo>
                  <a:cubicBezTo>
                    <a:pt x="40705" y="47736"/>
                    <a:pt x="38230" y="47830"/>
                    <a:pt x="36556" y="47830"/>
                  </a:cubicBezTo>
                  <a:cubicBezTo>
                    <a:pt x="36482" y="47569"/>
                    <a:pt x="36389" y="47104"/>
                    <a:pt x="36277" y="46434"/>
                  </a:cubicBezTo>
                  <a:cubicBezTo>
                    <a:pt x="36128" y="45541"/>
                    <a:pt x="35998" y="44853"/>
                    <a:pt x="35886" y="44369"/>
                  </a:cubicBezTo>
                  <a:lnTo>
                    <a:pt x="9488" y="44369"/>
                  </a:lnTo>
                  <a:lnTo>
                    <a:pt x="9488" y="29300"/>
                  </a:lnTo>
                  <a:lnTo>
                    <a:pt x="38733" y="29300"/>
                  </a:lnTo>
                  <a:lnTo>
                    <a:pt x="38733" y="42974"/>
                  </a:lnTo>
                  <a:lnTo>
                    <a:pt x="42751" y="42974"/>
                  </a:lnTo>
                  <a:cubicBezTo>
                    <a:pt x="44946" y="43011"/>
                    <a:pt x="46435" y="42583"/>
                    <a:pt x="47216" y="41690"/>
                  </a:cubicBezTo>
                  <a:cubicBezTo>
                    <a:pt x="48072" y="40835"/>
                    <a:pt x="48593" y="39142"/>
                    <a:pt x="48779" y="36612"/>
                  </a:cubicBezTo>
                  <a:cubicBezTo>
                    <a:pt x="49151" y="32147"/>
                    <a:pt x="49337" y="27719"/>
                    <a:pt x="49337" y="23329"/>
                  </a:cubicBezTo>
                  <a:lnTo>
                    <a:pt x="13785" y="23329"/>
                  </a:lnTo>
                  <a:cubicBezTo>
                    <a:pt x="11069" y="26863"/>
                    <a:pt x="7758" y="30063"/>
                    <a:pt x="3851" y="32928"/>
                  </a:cubicBezTo>
                  <a:cubicBezTo>
                    <a:pt x="2698" y="31626"/>
                    <a:pt x="1414" y="30417"/>
                    <a:pt x="0" y="29300"/>
                  </a:cubicBezTo>
                  <a:cubicBezTo>
                    <a:pt x="6028" y="25096"/>
                    <a:pt x="10902" y="19906"/>
                    <a:pt x="14623" y="13729"/>
                  </a:cubicBezTo>
                  <a:close/>
                  <a:moveTo>
                    <a:pt x="276486" y="11218"/>
                  </a:moveTo>
                  <a:lnTo>
                    <a:pt x="276486" y="22882"/>
                  </a:lnTo>
                  <a:lnTo>
                    <a:pt x="319125" y="22882"/>
                  </a:lnTo>
                  <a:lnTo>
                    <a:pt x="319125" y="11218"/>
                  </a:lnTo>
                  <a:close/>
                  <a:moveTo>
                    <a:pt x="354676" y="7813"/>
                  </a:moveTo>
                  <a:lnTo>
                    <a:pt x="438113" y="7813"/>
                  </a:lnTo>
                  <a:lnTo>
                    <a:pt x="438113" y="13841"/>
                  </a:lnTo>
                  <a:lnTo>
                    <a:pt x="354676" y="13841"/>
                  </a:lnTo>
                  <a:close/>
                  <a:moveTo>
                    <a:pt x="270514" y="6083"/>
                  </a:moveTo>
                  <a:lnTo>
                    <a:pt x="325041" y="6083"/>
                  </a:lnTo>
                  <a:lnTo>
                    <a:pt x="325041" y="44816"/>
                  </a:lnTo>
                  <a:lnTo>
                    <a:pt x="270514" y="44816"/>
                  </a:lnTo>
                  <a:close/>
                  <a:moveTo>
                    <a:pt x="243446" y="837"/>
                  </a:moveTo>
                  <a:lnTo>
                    <a:pt x="249362" y="837"/>
                  </a:lnTo>
                  <a:lnTo>
                    <a:pt x="249362" y="24501"/>
                  </a:lnTo>
                  <a:lnTo>
                    <a:pt x="261752" y="24501"/>
                  </a:lnTo>
                  <a:lnTo>
                    <a:pt x="261752" y="29859"/>
                  </a:lnTo>
                  <a:lnTo>
                    <a:pt x="249362" y="29859"/>
                  </a:lnTo>
                  <a:lnTo>
                    <a:pt x="249362" y="51457"/>
                  </a:lnTo>
                  <a:cubicBezTo>
                    <a:pt x="254645" y="48890"/>
                    <a:pt x="258571" y="46955"/>
                    <a:pt x="261138" y="45653"/>
                  </a:cubicBezTo>
                  <a:cubicBezTo>
                    <a:pt x="261138" y="45839"/>
                    <a:pt x="261156" y="46155"/>
                    <a:pt x="261194" y="46602"/>
                  </a:cubicBezTo>
                  <a:cubicBezTo>
                    <a:pt x="261342" y="48834"/>
                    <a:pt x="261528" y="50527"/>
                    <a:pt x="261752" y="51680"/>
                  </a:cubicBezTo>
                  <a:cubicBezTo>
                    <a:pt x="256692" y="53987"/>
                    <a:pt x="252562" y="55903"/>
                    <a:pt x="249362" y="57429"/>
                  </a:cubicBezTo>
                  <a:lnTo>
                    <a:pt x="249362" y="94096"/>
                  </a:lnTo>
                  <a:cubicBezTo>
                    <a:pt x="249808" y="102356"/>
                    <a:pt x="246348" y="106542"/>
                    <a:pt x="238981" y="106654"/>
                  </a:cubicBezTo>
                  <a:cubicBezTo>
                    <a:pt x="237232" y="106803"/>
                    <a:pt x="234609" y="106877"/>
                    <a:pt x="231112" y="106877"/>
                  </a:cubicBezTo>
                  <a:cubicBezTo>
                    <a:pt x="230702" y="103938"/>
                    <a:pt x="230312" y="101854"/>
                    <a:pt x="229940" y="100626"/>
                  </a:cubicBezTo>
                  <a:cubicBezTo>
                    <a:pt x="230795" y="100663"/>
                    <a:pt x="231781" y="100701"/>
                    <a:pt x="232898" y="100738"/>
                  </a:cubicBezTo>
                  <a:cubicBezTo>
                    <a:pt x="233456" y="100738"/>
                    <a:pt x="234107" y="100738"/>
                    <a:pt x="234851" y="100738"/>
                  </a:cubicBezTo>
                  <a:cubicBezTo>
                    <a:pt x="235484" y="100738"/>
                    <a:pt x="236525" y="100738"/>
                    <a:pt x="237976" y="100738"/>
                  </a:cubicBezTo>
                  <a:cubicBezTo>
                    <a:pt x="241809" y="100998"/>
                    <a:pt x="243632" y="98785"/>
                    <a:pt x="243446" y="94096"/>
                  </a:cubicBezTo>
                  <a:lnTo>
                    <a:pt x="243446" y="60164"/>
                  </a:lnTo>
                  <a:cubicBezTo>
                    <a:pt x="238311" y="62582"/>
                    <a:pt x="233270" y="65056"/>
                    <a:pt x="228321" y="67586"/>
                  </a:cubicBezTo>
                  <a:lnTo>
                    <a:pt x="227317" y="61168"/>
                  </a:lnTo>
                  <a:cubicBezTo>
                    <a:pt x="233270" y="58713"/>
                    <a:pt x="238646" y="56387"/>
                    <a:pt x="243446" y="54192"/>
                  </a:cubicBezTo>
                  <a:lnTo>
                    <a:pt x="243446" y="29859"/>
                  </a:lnTo>
                  <a:lnTo>
                    <a:pt x="228935" y="29859"/>
                  </a:lnTo>
                  <a:lnTo>
                    <a:pt x="228935" y="24501"/>
                  </a:lnTo>
                  <a:lnTo>
                    <a:pt x="243446" y="24501"/>
                  </a:lnTo>
                  <a:close/>
                  <a:moveTo>
                    <a:pt x="129146" y="725"/>
                  </a:moveTo>
                  <a:lnTo>
                    <a:pt x="134950" y="725"/>
                  </a:lnTo>
                  <a:lnTo>
                    <a:pt x="134950" y="24501"/>
                  </a:lnTo>
                  <a:lnTo>
                    <a:pt x="138522" y="21487"/>
                  </a:lnTo>
                  <a:cubicBezTo>
                    <a:pt x="142578" y="25319"/>
                    <a:pt x="145963" y="28724"/>
                    <a:pt x="148680" y="31700"/>
                  </a:cubicBezTo>
                  <a:lnTo>
                    <a:pt x="144326" y="35551"/>
                  </a:lnTo>
                  <a:cubicBezTo>
                    <a:pt x="142168" y="32984"/>
                    <a:pt x="139043" y="29561"/>
                    <a:pt x="134950" y="25282"/>
                  </a:cubicBezTo>
                  <a:lnTo>
                    <a:pt x="134950" y="108049"/>
                  </a:lnTo>
                  <a:lnTo>
                    <a:pt x="129146" y="108049"/>
                  </a:lnTo>
                  <a:close/>
                  <a:moveTo>
                    <a:pt x="180213" y="391"/>
                  </a:moveTo>
                  <a:lnTo>
                    <a:pt x="186184" y="391"/>
                  </a:lnTo>
                  <a:lnTo>
                    <a:pt x="186184" y="10213"/>
                  </a:lnTo>
                  <a:lnTo>
                    <a:pt x="220005" y="10213"/>
                  </a:lnTo>
                  <a:lnTo>
                    <a:pt x="220005" y="15236"/>
                  </a:lnTo>
                  <a:lnTo>
                    <a:pt x="186184" y="15236"/>
                  </a:lnTo>
                  <a:lnTo>
                    <a:pt x="186184" y="24724"/>
                  </a:lnTo>
                  <a:lnTo>
                    <a:pt x="216601" y="24724"/>
                  </a:lnTo>
                  <a:lnTo>
                    <a:pt x="216601" y="29635"/>
                  </a:lnTo>
                  <a:lnTo>
                    <a:pt x="186184" y="29635"/>
                  </a:lnTo>
                  <a:lnTo>
                    <a:pt x="186184" y="39346"/>
                  </a:lnTo>
                  <a:lnTo>
                    <a:pt x="221624" y="39346"/>
                  </a:lnTo>
                  <a:lnTo>
                    <a:pt x="221624" y="44369"/>
                  </a:lnTo>
                  <a:lnTo>
                    <a:pt x="146056" y="44369"/>
                  </a:lnTo>
                  <a:lnTo>
                    <a:pt x="146056" y="39346"/>
                  </a:lnTo>
                  <a:lnTo>
                    <a:pt x="180213" y="39346"/>
                  </a:lnTo>
                  <a:lnTo>
                    <a:pt x="180213" y="29635"/>
                  </a:lnTo>
                  <a:lnTo>
                    <a:pt x="152251" y="29635"/>
                  </a:lnTo>
                  <a:lnTo>
                    <a:pt x="152251" y="24724"/>
                  </a:lnTo>
                  <a:lnTo>
                    <a:pt x="180213" y="24724"/>
                  </a:lnTo>
                  <a:lnTo>
                    <a:pt x="180213" y="15236"/>
                  </a:lnTo>
                  <a:lnTo>
                    <a:pt x="149014" y="15236"/>
                  </a:lnTo>
                  <a:lnTo>
                    <a:pt x="149014" y="10213"/>
                  </a:lnTo>
                  <a:lnTo>
                    <a:pt x="180213" y="10213"/>
                  </a:lnTo>
                  <a:close/>
                  <a:moveTo>
                    <a:pt x="76014" y="111"/>
                  </a:moveTo>
                  <a:lnTo>
                    <a:pt x="81372" y="2065"/>
                  </a:lnTo>
                  <a:cubicBezTo>
                    <a:pt x="79772" y="5190"/>
                    <a:pt x="78135" y="8130"/>
                    <a:pt x="76461" y="10883"/>
                  </a:cubicBezTo>
                  <a:lnTo>
                    <a:pt x="106264" y="10883"/>
                  </a:lnTo>
                  <a:lnTo>
                    <a:pt x="106264" y="15459"/>
                  </a:lnTo>
                  <a:lnTo>
                    <a:pt x="98729" y="15459"/>
                  </a:lnTo>
                  <a:cubicBezTo>
                    <a:pt x="96236" y="24277"/>
                    <a:pt x="92423" y="31179"/>
                    <a:pt x="87288" y="36165"/>
                  </a:cubicBezTo>
                  <a:cubicBezTo>
                    <a:pt x="91418" y="38918"/>
                    <a:pt x="97743" y="41430"/>
                    <a:pt x="106264" y="43700"/>
                  </a:cubicBezTo>
                  <a:cubicBezTo>
                    <a:pt x="104961" y="45262"/>
                    <a:pt x="103789" y="46937"/>
                    <a:pt x="102747" y="48722"/>
                  </a:cubicBezTo>
                  <a:cubicBezTo>
                    <a:pt x="94785" y="46081"/>
                    <a:pt x="88311" y="43030"/>
                    <a:pt x="83325" y="39570"/>
                  </a:cubicBezTo>
                  <a:cubicBezTo>
                    <a:pt x="78861" y="42844"/>
                    <a:pt x="72535" y="45895"/>
                    <a:pt x="64350" y="48722"/>
                  </a:cubicBezTo>
                  <a:cubicBezTo>
                    <a:pt x="62452" y="45783"/>
                    <a:pt x="61336" y="44258"/>
                    <a:pt x="61001" y="44146"/>
                  </a:cubicBezTo>
                  <a:cubicBezTo>
                    <a:pt x="68517" y="41728"/>
                    <a:pt x="74507" y="39030"/>
                    <a:pt x="78972" y="36053"/>
                  </a:cubicBezTo>
                  <a:cubicBezTo>
                    <a:pt x="74805" y="32258"/>
                    <a:pt x="71531" y="27403"/>
                    <a:pt x="69150" y="21487"/>
                  </a:cubicBezTo>
                  <a:cubicBezTo>
                    <a:pt x="66731" y="24538"/>
                    <a:pt x="64127" y="27440"/>
                    <a:pt x="61336" y="30193"/>
                  </a:cubicBezTo>
                  <a:cubicBezTo>
                    <a:pt x="59773" y="28668"/>
                    <a:pt x="58452" y="27421"/>
                    <a:pt x="57373" y="26454"/>
                  </a:cubicBezTo>
                  <a:cubicBezTo>
                    <a:pt x="65559" y="18715"/>
                    <a:pt x="71773" y="9934"/>
                    <a:pt x="76014" y="111"/>
                  </a:cubicBezTo>
                  <a:close/>
                  <a:moveTo>
                    <a:pt x="39068" y="0"/>
                  </a:moveTo>
                  <a:lnTo>
                    <a:pt x="44537" y="0"/>
                  </a:lnTo>
                  <a:lnTo>
                    <a:pt x="44537" y="6641"/>
                  </a:lnTo>
                  <a:lnTo>
                    <a:pt x="60778" y="6641"/>
                  </a:lnTo>
                  <a:lnTo>
                    <a:pt x="60778" y="10883"/>
                  </a:lnTo>
                  <a:lnTo>
                    <a:pt x="44537" y="10883"/>
                  </a:lnTo>
                  <a:lnTo>
                    <a:pt x="44537" y="15236"/>
                  </a:lnTo>
                  <a:lnTo>
                    <a:pt x="39068" y="15236"/>
                  </a:lnTo>
                  <a:lnTo>
                    <a:pt x="39068" y="10883"/>
                  </a:lnTo>
                  <a:lnTo>
                    <a:pt x="24780" y="10883"/>
                  </a:lnTo>
                  <a:lnTo>
                    <a:pt x="24780" y="14399"/>
                  </a:lnTo>
                  <a:lnTo>
                    <a:pt x="19311" y="14399"/>
                  </a:lnTo>
                  <a:lnTo>
                    <a:pt x="19311" y="10883"/>
                  </a:lnTo>
                  <a:lnTo>
                    <a:pt x="3070" y="10883"/>
                  </a:lnTo>
                  <a:lnTo>
                    <a:pt x="3070" y="6641"/>
                  </a:lnTo>
                  <a:lnTo>
                    <a:pt x="19311" y="6641"/>
                  </a:lnTo>
                  <a:lnTo>
                    <a:pt x="19311" y="111"/>
                  </a:lnTo>
                  <a:lnTo>
                    <a:pt x="24780" y="111"/>
                  </a:lnTo>
                  <a:lnTo>
                    <a:pt x="24780" y="6641"/>
                  </a:lnTo>
                  <a:lnTo>
                    <a:pt x="39068" y="6641"/>
                  </a:ln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pPr algn="just"/>
              <a:endParaRPr lang="zh-CN" altLang="zh-CN" sz="500" kern="100" dirty="0">
                <a:solidFill>
                  <a:schemeClr val="tx1">
                    <a:lumMod val="85000"/>
                    <a:lumOff val="15000"/>
                  </a:schemeClr>
                </a:solidFill>
                <a:cs typeface="+mn-ea"/>
                <a:sym typeface="+mn-lt"/>
              </a:endParaRPr>
            </a:p>
          </p:txBody>
        </p:sp>
        <p:sp>
          <p:nvSpPr>
            <p:cNvPr id="22" name="圆角矩形 21"/>
            <p:cNvSpPr/>
            <p:nvPr/>
          </p:nvSpPr>
          <p:spPr>
            <a:xfrm>
              <a:off x="3616036" y="22708071"/>
              <a:ext cx="1047138" cy="321019"/>
            </a:xfrm>
            <a:prstGeom prst="roundRect">
              <a:avLst>
                <a:gd name="adj" fmla="val 50000"/>
              </a:avLst>
            </a:prstGeom>
            <a:solidFill>
              <a:schemeClr val="accent5">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85000"/>
                    <a:lumOff val="15000"/>
                  </a:schemeClr>
                </a:solidFill>
                <a:cs typeface="+mn-ea"/>
                <a:sym typeface="+mn-lt"/>
              </a:endParaRPr>
            </a:p>
          </p:txBody>
        </p:sp>
        <p:sp>
          <p:nvSpPr>
            <p:cNvPr id="23" name="任意多边形 22"/>
            <p:cNvSpPr/>
            <p:nvPr/>
          </p:nvSpPr>
          <p:spPr>
            <a:xfrm>
              <a:off x="3761641" y="22779928"/>
              <a:ext cx="754275" cy="183250"/>
            </a:xfrm>
            <a:custGeom>
              <a:avLst/>
              <a:gdLst/>
              <a:ahLst/>
              <a:cxnLst/>
              <a:rect l="l" t="t" r="r" b="b"/>
              <a:pathLst>
                <a:path w="447042" h="108608">
                  <a:moveTo>
                    <a:pt x="151358" y="86339"/>
                  </a:moveTo>
                  <a:cubicBezTo>
                    <a:pt x="151097" y="89316"/>
                    <a:pt x="151023" y="91325"/>
                    <a:pt x="151135" y="92367"/>
                  </a:cubicBezTo>
                  <a:cubicBezTo>
                    <a:pt x="141907" y="93967"/>
                    <a:pt x="130317" y="96069"/>
                    <a:pt x="116365" y="98673"/>
                  </a:cubicBezTo>
                  <a:lnTo>
                    <a:pt x="114746" y="92367"/>
                  </a:lnTo>
                  <a:cubicBezTo>
                    <a:pt x="123825" y="91176"/>
                    <a:pt x="136029" y="89167"/>
                    <a:pt x="151358" y="86339"/>
                  </a:cubicBezTo>
                  <a:close/>
                  <a:moveTo>
                    <a:pt x="250701" y="71438"/>
                  </a:moveTo>
                  <a:lnTo>
                    <a:pt x="250701" y="96385"/>
                  </a:lnTo>
                  <a:lnTo>
                    <a:pt x="314771" y="96385"/>
                  </a:lnTo>
                  <a:lnTo>
                    <a:pt x="314771" y="71438"/>
                  </a:lnTo>
                  <a:close/>
                  <a:moveTo>
                    <a:pt x="244506" y="65745"/>
                  </a:moveTo>
                  <a:lnTo>
                    <a:pt x="320966" y="65745"/>
                  </a:lnTo>
                  <a:lnTo>
                    <a:pt x="320966" y="108384"/>
                  </a:lnTo>
                  <a:lnTo>
                    <a:pt x="314771" y="108384"/>
                  </a:lnTo>
                  <a:lnTo>
                    <a:pt x="314771" y="102078"/>
                  </a:lnTo>
                  <a:lnTo>
                    <a:pt x="250701" y="102078"/>
                  </a:lnTo>
                  <a:lnTo>
                    <a:pt x="250701" y="108608"/>
                  </a:lnTo>
                  <a:lnTo>
                    <a:pt x="244506" y="108608"/>
                  </a:lnTo>
                  <a:close/>
                  <a:moveTo>
                    <a:pt x="389334" y="63568"/>
                  </a:moveTo>
                  <a:lnTo>
                    <a:pt x="389334" y="80479"/>
                  </a:lnTo>
                  <a:lnTo>
                    <a:pt x="416179" y="80479"/>
                  </a:lnTo>
                  <a:lnTo>
                    <a:pt x="416179" y="63568"/>
                  </a:lnTo>
                  <a:close/>
                  <a:moveTo>
                    <a:pt x="389334" y="41412"/>
                  </a:moveTo>
                  <a:lnTo>
                    <a:pt x="389334" y="58322"/>
                  </a:lnTo>
                  <a:lnTo>
                    <a:pt x="416179" y="58322"/>
                  </a:lnTo>
                  <a:lnTo>
                    <a:pt x="416179" y="41412"/>
                  </a:lnTo>
                  <a:close/>
                  <a:moveTo>
                    <a:pt x="343235" y="39235"/>
                  </a:moveTo>
                  <a:lnTo>
                    <a:pt x="361987" y="39235"/>
                  </a:lnTo>
                  <a:lnTo>
                    <a:pt x="361987" y="92813"/>
                  </a:lnTo>
                  <a:cubicBezTo>
                    <a:pt x="367828" y="87381"/>
                    <a:pt x="372405" y="83046"/>
                    <a:pt x="375716" y="79809"/>
                  </a:cubicBezTo>
                  <a:cubicBezTo>
                    <a:pt x="376126" y="82005"/>
                    <a:pt x="376702" y="84218"/>
                    <a:pt x="377446" y="86451"/>
                  </a:cubicBezTo>
                  <a:cubicBezTo>
                    <a:pt x="373391" y="89874"/>
                    <a:pt x="368703" y="94134"/>
                    <a:pt x="363382" y="99231"/>
                  </a:cubicBezTo>
                  <a:cubicBezTo>
                    <a:pt x="361075" y="101501"/>
                    <a:pt x="359215" y="103529"/>
                    <a:pt x="357801" y="105315"/>
                  </a:cubicBezTo>
                  <a:lnTo>
                    <a:pt x="353001" y="100403"/>
                  </a:lnTo>
                  <a:cubicBezTo>
                    <a:pt x="354229" y="98729"/>
                    <a:pt x="355029" y="97204"/>
                    <a:pt x="355401" y="95827"/>
                  </a:cubicBezTo>
                  <a:cubicBezTo>
                    <a:pt x="355848" y="94450"/>
                    <a:pt x="356071" y="92646"/>
                    <a:pt x="356071" y="90413"/>
                  </a:cubicBezTo>
                  <a:lnTo>
                    <a:pt x="356071" y="44704"/>
                  </a:lnTo>
                  <a:lnTo>
                    <a:pt x="343235" y="44704"/>
                  </a:lnTo>
                  <a:close/>
                  <a:moveTo>
                    <a:pt x="383474" y="35886"/>
                  </a:moveTo>
                  <a:lnTo>
                    <a:pt x="422039" y="35886"/>
                  </a:lnTo>
                  <a:lnTo>
                    <a:pt x="422039" y="85948"/>
                  </a:lnTo>
                  <a:lnTo>
                    <a:pt x="383474" y="85948"/>
                  </a:lnTo>
                  <a:close/>
                  <a:moveTo>
                    <a:pt x="65521" y="30863"/>
                  </a:moveTo>
                  <a:lnTo>
                    <a:pt x="71660" y="30863"/>
                  </a:lnTo>
                  <a:lnTo>
                    <a:pt x="71660" y="53188"/>
                  </a:lnTo>
                  <a:lnTo>
                    <a:pt x="101296" y="53188"/>
                  </a:lnTo>
                  <a:lnTo>
                    <a:pt x="101296" y="58769"/>
                  </a:lnTo>
                  <a:lnTo>
                    <a:pt x="71660" y="58769"/>
                  </a:lnTo>
                  <a:lnTo>
                    <a:pt x="71660" y="93650"/>
                  </a:lnTo>
                  <a:lnTo>
                    <a:pt x="107714" y="93650"/>
                  </a:lnTo>
                  <a:lnTo>
                    <a:pt x="107714" y="99231"/>
                  </a:lnTo>
                  <a:lnTo>
                    <a:pt x="30305" y="99231"/>
                  </a:lnTo>
                  <a:lnTo>
                    <a:pt x="30305" y="93650"/>
                  </a:lnTo>
                  <a:lnTo>
                    <a:pt x="65521" y="93650"/>
                  </a:lnTo>
                  <a:lnTo>
                    <a:pt x="65521" y="58769"/>
                  </a:lnTo>
                  <a:lnTo>
                    <a:pt x="36109" y="58769"/>
                  </a:lnTo>
                  <a:lnTo>
                    <a:pt x="36109" y="53188"/>
                  </a:lnTo>
                  <a:lnTo>
                    <a:pt x="65521" y="53188"/>
                  </a:lnTo>
                  <a:close/>
                  <a:moveTo>
                    <a:pt x="251147" y="29189"/>
                  </a:moveTo>
                  <a:lnTo>
                    <a:pt x="256058" y="33487"/>
                  </a:lnTo>
                  <a:cubicBezTo>
                    <a:pt x="249064" y="42565"/>
                    <a:pt x="242087" y="52090"/>
                    <a:pt x="235130" y="62062"/>
                  </a:cubicBezTo>
                  <a:lnTo>
                    <a:pt x="229772" y="57764"/>
                  </a:lnTo>
                  <a:cubicBezTo>
                    <a:pt x="237436" y="48574"/>
                    <a:pt x="244562" y="39049"/>
                    <a:pt x="251147" y="29189"/>
                  </a:cubicBezTo>
                  <a:close/>
                  <a:moveTo>
                    <a:pt x="352053" y="3349"/>
                  </a:moveTo>
                  <a:cubicBezTo>
                    <a:pt x="358192" y="9600"/>
                    <a:pt x="363457" y="15237"/>
                    <a:pt x="367847" y="20259"/>
                  </a:cubicBezTo>
                  <a:lnTo>
                    <a:pt x="362712" y="24724"/>
                  </a:lnTo>
                  <a:cubicBezTo>
                    <a:pt x="357690" y="18399"/>
                    <a:pt x="352574" y="12558"/>
                    <a:pt x="347365" y="7200"/>
                  </a:cubicBezTo>
                  <a:close/>
                  <a:moveTo>
                    <a:pt x="238087" y="3014"/>
                  </a:moveTo>
                  <a:cubicBezTo>
                    <a:pt x="243483" y="7516"/>
                    <a:pt x="249287" y="12613"/>
                    <a:pt x="255500" y="18306"/>
                  </a:cubicBezTo>
                  <a:lnTo>
                    <a:pt x="251036" y="22883"/>
                  </a:lnTo>
                  <a:cubicBezTo>
                    <a:pt x="245231" y="17078"/>
                    <a:pt x="239520" y="11776"/>
                    <a:pt x="233902" y="6977"/>
                  </a:cubicBezTo>
                  <a:close/>
                  <a:moveTo>
                    <a:pt x="192379" y="3014"/>
                  </a:moveTo>
                  <a:cubicBezTo>
                    <a:pt x="197848" y="6846"/>
                    <a:pt x="203299" y="11032"/>
                    <a:pt x="208731" y="15571"/>
                  </a:cubicBezTo>
                  <a:lnTo>
                    <a:pt x="204601" y="19925"/>
                  </a:lnTo>
                  <a:cubicBezTo>
                    <a:pt x="199281" y="15237"/>
                    <a:pt x="193997" y="10883"/>
                    <a:pt x="188751" y="6865"/>
                  </a:cubicBezTo>
                  <a:close/>
                  <a:moveTo>
                    <a:pt x="171896" y="837"/>
                  </a:moveTo>
                  <a:lnTo>
                    <a:pt x="178091" y="837"/>
                  </a:lnTo>
                  <a:cubicBezTo>
                    <a:pt x="178203" y="9879"/>
                    <a:pt x="178500" y="18753"/>
                    <a:pt x="178984" y="27459"/>
                  </a:cubicBezTo>
                  <a:lnTo>
                    <a:pt x="218442" y="22771"/>
                  </a:lnTo>
                  <a:lnTo>
                    <a:pt x="219112" y="28129"/>
                  </a:lnTo>
                  <a:lnTo>
                    <a:pt x="179375" y="32817"/>
                  </a:lnTo>
                  <a:cubicBezTo>
                    <a:pt x="179821" y="39775"/>
                    <a:pt x="180491" y="46100"/>
                    <a:pt x="181384" y="51792"/>
                  </a:cubicBezTo>
                  <a:lnTo>
                    <a:pt x="221289" y="45988"/>
                  </a:lnTo>
                  <a:lnTo>
                    <a:pt x="222014" y="51458"/>
                  </a:lnTo>
                  <a:lnTo>
                    <a:pt x="182333" y="57150"/>
                  </a:lnTo>
                  <a:cubicBezTo>
                    <a:pt x="183561" y="64182"/>
                    <a:pt x="185123" y="70396"/>
                    <a:pt x="187021" y="75791"/>
                  </a:cubicBezTo>
                  <a:cubicBezTo>
                    <a:pt x="187244" y="76498"/>
                    <a:pt x="187579" y="77484"/>
                    <a:pt x="188025" y="78749"/>
                  </a:cubicBezTo>
                  <a:cubicBezTo>
                    <a:pt x="188174" y="79158"/>
                    <a:pt x="188286" y="79474"/>
                    <a:pt x="188360" y="79698"/>
                  </a:cubicBezTo>
                  <a:cubicBezTo>
                    <a:pt x="195765" y="74154"/>
                    <a:pt x="203057" y="67475"/>
                    <a:pt x="210238" y="59662"/>
                  </a:cubicBezTo>
                  <a:lnTo>
                    <a:pt x="214926" y="63345"/>
                  </a:lnTo>
                  <a:cubicBezTo>
                    <a:pt x="206480" y="72275"/>
                    <a:pt x="198388" y="79549"/>
                    <a:pt x="190649" y="85167"/>
                  </a:cubicBezTo>
                  <a:cubicBezTo>
                    <a:pt x="195672" y="95883"/>
                    <a:pt x="201234" y="101259"/>
                    <a:pt x="207336" y="101296"/>
                  </a:cubicBezTo>
                  <a:cubicBezTo>
                    <a:pt x="210610" y="101445"/>
                    <a:pt x="212824" y="99083"/>
                    <a:pt x="213977" y="94208"/>
                  </a:cubicBezTo>
                  <a:cubicBezTo>
                    <a:pt x="215094" y="89781"/>
                    <a:pt x="216154" y="84628"/>
                    <a:pt x="217159" y="78749"/>
                  </a:cubicBezTo>
                  <a:cubicBezTo>
                    <a:pt x="218796" y="79642"/>
                    <a:pt x="220637" y="80405"/>
                    <a:pt x="222684" y="81037"/>
                  </a:cubicBezTo>
                  <a:cubicBezTo>
                    <a:pt x="221791" y="87065"/>
                    <a:pt x="220675" y="92478"/>
                    <a:pt x="219335" y="97278"/>
                  </a:cubicBezTo>
                  <a:cubicBezTo>
                    <a:pt x="217549" y="104012"/>
                    <a:pt x="213624" y="107380"/>
                    <a:pt x="207559" y="107380"/>
                  </a:cubicBezTo>
                  <a:cubicBezTo>
                    <a:pt x="198927" y="107268"/>
                    <a:pt x="191616" y="101055"/>
                    <a:pt x="185626" y="88739"/>
                  </a:cubicBezTo>
                  <a:cubicBezTo>
                    <a:pt x="176101" y="94953"/>
                    <a:pt x="164938" y="100664"/>
                    <a:pt x="152139" y="105873"/>
                  </a:cubicBezTo>
                  <a:cubicBezTo>
                    <a:pt x="150800" y="103529"/>
                    <a:pt x="149553" y="101706"/>
                    <a:pt x="148400" y="100403"/>
                  </a:cubicBezTo>
                  <a:cubicBezTo>
                    <a:pt x="163320" y="94674"/>
                    <a:pt x="174929" y="88944"/>
                    <a:pt x="183226" y="83214"/>
                  </a:cubicBezTo>
                  <a:cubicBezTo>
                    <a:pt x="182630" y="81800"/>
                    <a:pt x="182110" y="80274"/>
                    <a:pt x="181663" y="78637"/>
                  </a:cubicBezTo>
                  <a:cubicBezTo>
                    <a:pt x="179654" y="72759"/>
                    <a:pt x="177887" y="65912"/>
                    <a:pt x="176361" y="58099"/>
                  </a:cubicBezTo>
                  <a:lnTo>
                    <a:pt x="153646" y="61280"/>
                  </a:lnTo>
                  <a:lnTo>
                    <a:pt x="152697" y="55922"/>
                  </a:lnTo>
                  <a:lnTo>
                    <a:pt x="175468" y="52574"/>
                  </a:lnTo>
                  <a:cubicBezTo>
                    <a:pt x="174426" y="45132"/>
                    <a:pt x="173701" y="38770"/>
                    <a:pt x="173291" y="33487"/>
                  </a:cubicBezTo>
                  <a:lnTo>
                    <a:pt x="154986" y="35663"/>
                  </a:lnTo>
                  <a:lnTo>
                    <a:pt x="154093" y="30305"/>
                  </a:lnTo>
                  <a:lnTo>
                    <a:pt x="172957" y="28129"/>
                  </a:lnTo>
                  <a:cubicBezTo>
                    <a:pt x="172436" y="20278"/>
                    <a:pt x="172082" y="11181"/>
                    <a:pt x="171896" y="837"/>
                  </a:cubicBezTo>
                  <a:close/>
                  <a:moveTo>
                    <a:pt x="136401" y="726"/>
                  </a:moveTo>
                  <a:lnTo>
                    <a:pt x="142428" y="3126"/>
                  </a:lnTo>
                  <a:cubicBezTo>
                    <a:pt x="133275" y="19311"/>
                    <a:pt x="126299" y="30808"/>
                    <a:pt x="121499" y="37617"/>
                  </a:cubicBezTo>
                  <a:cubicBezTo>
                    <a:pt x="122615" y="37579"/>
                    <a:pt x="124569" y="37524"/>
                    <a:pt x="127359" y="37449"/>
                  </a:cubicBezTo>
                  <a:cubicBezTo>
                    <a:pt x="132494" y="37300"/>
                    <a:pt x="136270" y="37207"/>
                    <a:pt x="138689" y="37170"/>
                  </a:cubicBezTo>
                  <a:cubicBezTo>
                    <a:pt x="141665" y="32110"/>
                    <a:pt x="144103" y="27850"/>
                    <a:pt x="146000" y="24389"/>
                  </a:cubicBezTo>
                  <a:lnTo>
                    <a:pt x="151804" y="26901"/>
                  </a:lnTo>
                  <a:cubicBezTo>
                    <a:pt x="143098" y="41151"/>
                    <a:pt x="134150" y="54676"/>
                    <a:pt x="124960" y="67475"/>
                  </a:cubicBezTo>
                  <a:cubicBezTo>
                    <a:pt x="131657" y="66768"/>
                    <a:pt x="139694" y="66080"/>
                    <a:pt x="149070" y="65410"/>
                  </a:cubicBezTo>
                  <a:cubicBezTo>
                    <a:pt x="148623" y="67457"/>
                    <a:pt x="148326" y="69280"/>
                    <a:pt x="148177" y="70880"/>
                  </a:cubicBezTo>
                  <a:cubicBezTo>
                    <a:pt x="135712" y="71810"/>
                    <a:pt x="125722" y="72833"/>
                    <a:pt x="118206" y="73949"/>
                  </a:cubicBezTo>
                  <a:lnTo>
                    <a:pt x="115918" y="68033"/>
                  </a:lnTo>
                  <a:cubicBezTo>
                    <a:pt x="117741" y="66917"/>
                    <a:pt x="119713" y="64982"/>
                    <a:pt x="121834" y="62229"/>
                  </a:cubicBezTo>
                  <a:cubicBezTo>
                    <a:pt x="125592" y="57429"/>
                    <a:pt x="130131" y="50862"/>
                    <a:pt x="135452" y="42528"/>
                  </a:cubicBezTo>
                  <a:cubicBezTo>
                    <a:pt x="127862" y="42640"/>
                    <a:pt x="121462" y="42956"/>
                    <a:pt x="116253" y="43477"/>
                  </a:cubicBezTo>
                  <a:lnTo>
                    <a:pt x="113742" y="37728"/>
                  </a:lnTo>
                  <a:cubicBezTo>
                    <a:pt x="115416" y="36277"/>
                    <a:pt x="116979" y="34491"/>
                    <a:pt x="118430" y="32370"/>
                  </a:cubicBezTo>
                  <a:cubicBezTo>
                    <a:pt x="124569" y="23627"/>
                    <a:pt x="130559" y="13079"/>
                    <a:pt x="136401" y="726"/>
                  </a:cubicBezTo>
                  <a:close/>
                  <a:moveTo>
                    <a:pt x="43085" y="391"/>
                  </a:moveTo>
                  <a:lnTo>
                    <a:pt x="49280" y="1619"/>
                  </a:lnTo>
                  <a:cubicBezTo>
                    <a:pt x="47346" y="6865"/>
                    <a:pt x="45355" y="11776"/>
                    <a:pt x="43309" y="16353"/>
                  </a:cubicBezTo>
                  <a:lnTo>
                    <a:pt x="107714" y="16353"/>
                  </a:lnTo>
                  <a:lnTo>
                    <a:pt x="107714" y="22101"/>
                  </a:lnTo>
                  <a:lnTo>
                    <a:pt x="40797" y="22101"/>
                  </a:lnTo>
                  <a:cubicBezTo>
                    <a:pt x="36258" y="31626"/>
                    <a:pt x="31012" y="40351"/>
                    <a:pt x="25059" y="48276"/>
                  </a:cubicBezTo>
                  <a:lnTo>
                    <a:pt x="25059" y="107715"/>
                  </a:lnTo>
                  <a:lnTo>
                    <a:pt x="18864" y="107715"/>
                  </a:lnTo>
                  <a:lnTo>
                    <a:pt x="18864" y="55699"/>
                  </a:lnTo>
                  <a:cubicBezTo>
                    <a:pt x="14548" y="60573"/>
                    <a:pt x="9674" y="65447"/>
                    <a:pt x="4241" y="70322"/>
                  </a:cubicBezTo>
                  <a:cubicBezTo>
                    <a:pt x="3274" y="68870"/>
                    <a:pt x="1860" y="67233"/>
                    <a:pt x="0" y="65410"/>
                  </a:cubicBezTo>
                  <a:cubicBezTo>
                    <a:pt x="15329" y="51941"/>
                    <a:pt x="26659" y="37505"/>
                    <a:pt x="33988" y="22101"/>
                  </a:cubicBezTo>
                  <a:lnTo>
                    <a:pt x="4911" y="22101"/>
                  </a:lnTo>
                  <a:lnTo>
                    <a:pt x="4911" y="16353"/>
                  </a:lnTo>
                  <a:lnTo>
                    <a:pt x="36723" y="16353"/>
                  </a:lnTo>
                  <a:cubicBezTo>
                    <a:pt x="38397" y="12632"/>
                    <a:pt x="40518" y="7311"/>
                    <a:pt x="43085" y="391"/>
                  </a:cubicBezTo>
                  <a:close/>
                  <a:moveTo>
                    <a:pt x="392292" y="0"/>
                  </a:moveTo>
                  <a:lnTo>
                    <a:pt x="398487" y="2065"/>
                  </a:lnTo>
                  <a:cubicBezTo>
                    <a:pt x="396329" y="6418"/>
                    <a:pt x="394115" y="10623"/>
                    <a:pt x="391846" y="14678"/>
                  </a:cubicBezTo>
                  <a:lnTo>
                    <a:pt x="447042" y="14678"/>
                  </a:lnTo>
                  <a:cubicBezTo>
                    <a:pt x="446447" y="46267"/>
                    <a:pt x="445759" y="70601"/>
                    <a:pt x="444977" y="87679"/>
                  </a:cubicBezTo>
                  <a:cubicBezTo>
                    <a:pt x="445126" y="100217"/>
                    <a:pt x="439117" y="106357"/>
                    <a:pt x="426950" y="106096"/>
                  </a:cubicBezTo>
                  <a:cubicBezTo>
                    <a:pt x="424792" y="106171"/>
                    <a:pt x="422523" y="106226"/>
                    <a:pt x="420142" y="106264"/>
                  </a:cubicBezTo>
                  <a:cubicBezTo>
                    <a:pt x="418951" y="106301"/>
                    <a:pt x="417704" y="106319"/>
                    <a:pt x="416402" y="106319"/>
                  </a:cubicBezTo>
                  <a:cubicBezTo>
                    <a:pt x="415249" y="106319"/>
                    <a:pt x="413686" y="106319"/>
                    <a:pt x="411714" y="106319"/>
                  </a:cubicBezTo>
                  <a:cubicBezTo>
                    <a:pt x="411379" y="104236"/>
                    <a:pt x="410858" y="102022"/>
                    <a:pt x="410151" y="99678"/>
                  </a:cubicBezTo>
                  <a:cubicBezTo>
                    <a:pt x="415174" y="99901"/>
                    <a:pt x="420421" y="100013"/>
                    <a:pt x="425890" y="100013"/>
                  </a:cubicBezTo>
                  <a:cubicBezTo>
                    <a:pt x="434708" y="100608"/>
                    <a:pt x="439061" y="96422"/>
                    <a:pt x="438950" y="87455"/>
                  </a:cubicBezTo>
                  <a:cubicBezTo>
                    <a:pt x="439843" y="67326"/>
                    <a:pt x="440475" y="44928"/>
                    <a:pt x="440847" y="20259"/>
                  </a:cubicBezTo>
                  <a:lnTo>
                    <a:pt x="388497" y="20259"/>
                  </a:lnTo>
                  <a:cubicBezTo>
                    <a:pt x="384441" y="27068"/>
                    <a:pt x="380070" y="33431"/>
                    <a:pt x="375381" y="39347"/>
                  </a:cubicBezTo>
                  <a:lnTo>
                    <a:pt x="370247" y="35663"/>
                  </a:lnTo>
                  <a:cubicBezTo>
                    <a:pt x="379214" y="24724"/>
                    <a:pt x="386562" y="12837"/>
                    <a:pt x="392292" y="0"/>
                  </a:cubicBezTo>
                  <a:close/>
                  <a:moveTo>
                    <a:pt x="276987" y="0"/>
                  </a:moveTo>
                  <a:lnTo>
                    <a:pt x="283127" y="1284"/>
                  </a:lnTo>
                  <a:cubicBezTo>
                    <a:pt x="281899" y="4521"/>
                    <a:pt x="280299" y="8130"/>
                    <a:pt x="278327" y="12111"/>
                  </a:cubicBezTo>
                  <a:lnTo>
                    <a:pt x="330900" y="12111"/>
                  </a:lnTo>
                  <a:lnTo>
                    <a:pt x="330900" y="18194"/>
                  </a:lnTo>
                  <a:lnTo>
                    <a:pt x="321078" y="34770"/>
                  </a:lnTo>
                  <a:cubicBezTo>
                    <a:pt x="318957" y="33952"/>
                    <a:pt x="316948" y="33301"/>
                    <a:pt x="315050" y="32817"/>
                  </a:cubicBezTo>
                  <a:lnTo>
                    <a:pt x="324426" y="17636"/>
                  </a:lnTo>
                  <a:lnTo>
                    <a:pt x="297302" y="17636"/>
                  </a:lnTo>
                  <a:cubicBezTo>
                    <a:pt x="297228" y="18604"/>
                    <a:pt x="297079" y="19590"/>
                    <a:pt x="296856" y="20594"/>
                  </a:cubicBezTo>
                  <a:cubicBezTo>
                    <a:pt x="301023" y="38379"/>
                    <a:pt x="314083" y="50118"/>
                    <a:pt x="336035" y="55811"/>
                  </a:cubicBezTo>
                  <a:cubicBezTo>
                    <a:pt x="334584" y="58118"/>
                    <a:pt x="333449" y="60090"/>
                    <a:pt x="332631" y="61727"/>
                  </a:cubicBezTo>
                  <a:cubicBezTo>
                    <a:pt x="311646" y="54583"/>
                    <a:pt x="298958" y="43960"/>
                    <a:pt x="294568" y="29859"/>
                  </a:cubicBezTo>
                  <a:cubicBezTo>
                    <a:pt x="290363" y="44258"/>
                    <a:pt x="277564" y="54806"/>
                    <a:pt x="256170" y="61503"/>
                  </a:cubicBezTo>
                  <a:cubicBezTo>
                    <a:pt x="255128" y="59457"/>
                    <a:pt x="253938" y="57560"/>
                    <a:pt x="252598" y="55811"/>
                  </a:cubicBezTo>
                  <a:cubicBezTo>
                    <a:pt x="277118" y="49709"/>
                    <a:pt x="290084" y="36984"/>
                    <a:pt x="291498" y="17636"/>
                  </a:cubicBezTo>
                  <a:lnTo>
                    <a:pt x="275481" y="17636"/>
                  </a:lnTo>
                  <a:cubicBezTo>
                    <a:pt x="271537" y="24594"/>
                    <a:pt x="267574" y="30491"/>
                    <a:pt x="263593" y="35328"/>
                  </a:cubicBezTo>
                  <a:cubicBezTo>
                    <a:pt x="261621" y="33691"/>
                    <a:pt x="259909" y="32408"/>
                    <a:pt x="258458" y="31477"/>
                  </a:cubicBezTo>
                  <a:cubicBezTo>
                    <a:pt x="266532" y="22324"/>
                    <a:pt x="272709" y="11832"/>
                    <a:pt x="276987" y="0"/>
                  </a:cubicBezTo>
                  <a:close/>
                </a:path>
              </a:pathLst>
            </a:custGeom>
            <a:solidFill>
              <a:schemeClr val="bg1"/>
            </a:solidFill>
            <a:ln>
              <a:noFill/>
            </a:ln>
            <a:effectLst/>
          </p:spPr>
          <p:txBody>
            <a:bodyPr rot="0" spcFirstLastPara="0" vertOverflow="overflow" horzOverflow="overflow" vert="horz" wrap="square" lIns="50800" tIns="25400" rIns="50800" bIns="25400" numCol="1" spcCol="0" rtlCol="0" fromWordArt="0" anchor="t" anchorCtr="0" forceAA="0" compatLnSpc="1">
              <a:noAutofit/>
            </a:bodyPr>
            <a:lstStyle/>
            <a:p>
              <a:pPr algn="just"/>
              <a:endParaRPr lang="zh-CN" altLang="zh-CN" sz="500" kern="100" dirty="0">
                <a:solidFill>
                  <a:schemeClr val="tx1">
                    <a:lumMod val="85000"/>
                    <a:lumOff val="15000"/>
                  </a:schemeClr>
                </a:solidFill>
                <a:cs typeface="+mn-ea"/>
                <a:sym typeface="+mn-lt"/>
              </a:endParaRPr>
            </a:p>
          </p:txBody>
        </p:sp>
      </p:grpSp>
      <p:sp>
        <p:nvSpPr>
          <p:cNvPr id="24" name="文本框 23"/>
          <p:cNvSpPr txBox="1"/>
          <p:nvPr/>
        </p:nvSpPr>
        <p:spPr>
          <a:xfrm>
            <a:off x="706699" y="626502"/>
            <a:ext cx="3252651" cy="646331"/>
          </a:xfrm>
          <a:prstGeom prst="rect">
            <a:avLst/>
          </a:prstGeom>
          <a:noFill/>
        </p:spPr>
        <p:txBody>
          <a:bodyPr wrap="square" rtlCol="0">
            <a:spAutoFit/>
          </a:bodyPr>
          <a:lstStyle/>
          <a:p>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写在前面的话：</a:t>
            </a:r>
            <a:endPar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求职陷阱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13" name="内容占位符 2"/>
          <p:cNvSpPr txBox="1"/>
          <p:nvPr/>
        </p:nvSpPr>
        <p:spPr>
          <a:xfrm>
            <a:off x="701205" y="2579763"/>
            <a:ext cx="10795470" cy="3690407"/>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①选择可靠的招聘网站投递个人简历，并谨慎填写个人信息和选择自己简历的公开程度。</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②树立诚信意识，避免侥幸心理，淘宝代刷信誉等行为本来就属于欺骗手段，千万不要轻易相信此类兼职。</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③警惕中介诈骗，确认用工单位的合法性，不轻易交纳任何押金，不抵押任何证件，不到娱乐场所工作，不做高危工作，并签订劳务协议。</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④女生不单独外出约见，不在夜间工作，最好和同学结伴外出。</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4" name="组合 13"/>
          <p:cNvGrpSpPr/>
          <p:nvPr/>
        </p:nvGrpSpPr>
        <p:grpSpPr>
          <a:xfrm>
            <a:off x="695323" y="1708510"/>
            <a:ext cx="1838325" cy="587625"/>
            <a:chOff x="12626848" y="30741004"/>
            <a:chExt cx="3308954" cy="826279"/>
          </a:xfrm>
        </p:grpSpPr>
        <p:sp>
          <p:nvSpPr>
            <p:cNvPr id="15" name="圆角矩形 14"/>
            <p:cNvSpPr/>
            <p:nvPr/>
          </p:nvSpPr>
          <p:spPr>
            <a:xfrm>
              <a:off x="12626848" y="30741004"/>
              <a:ext cx="3308954" cy="82627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5">
                <a:cs typeface="+mn-ea"/>
                <a:sym typeface="+mn-lt"/>
              </a:endParaRPr>
            </a:p>
          </p:txBody>
        </p:sp>
        <p:sp>
          <p:nvSpPr>
            <p:cNvPr id="16" name="矩形 15"/>
            <p:cNvSpPr/>
            <p:nvPr/>
          </p:nvSpPr>
          <p:spPr>
            <a:xfrm>
              <a:off x="13007141" y="30819193"/>
              <a:ext cx="2548366" cy="669899"/>
            </a:xfrm>
            <a:prstGeom prst="rect">
              <a:avLst/>
            </a:prstGeom>
          </p:spPr>
          <p:txBody>
            <a:bodyPr wrap="none">
              <a:spAutoFit/>
            </a:bodyPr>
            <a:lstStyle/>
            <a:p>
              <a:pPr algn="just">
                <a:lnSpc>
                  <a:spcPct val="120000"/>
                </a:lnSpc>
              </a:pPr>
              <a:r>
                <a:rPr lang="zh-CN" altLang="en-US" sz="2400" dirty="0">
                  <a:solidFill>
                    <a:schemeClr val="bg1"/>
                  </a:solidFill>
                  <a:latin typeface="华康俪金黑W8" panose="020B0809000000000000" pitchFamily="49" charset="-122"/>
                  <a:ea typeface="华康俪金黑W8" panose="020B0809000000000000" pitchFamily="49" charset="-122"/>
                  <a:cs typeface="+mn-ea"/>
                  <a:sym typeface="+mn-lt"/>
                </a:rPr>
                <a:t>防范建议</a:t>
              </a:r>
              <a:endParaRPr lang="en-US" altLang="zh-CN" sz="24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购物</a:t>
            </a:r>
            <a:r>
              <a:rPr lang="zh-CN" altLang="en-US" sz="4000" b="1" spc="300" dirty="0" smtClean="0">
                <a:solidFill>
                  <a:srgbClr val="C00000"/>
                </a:solidFill>
                <a:latin typeface="微软雅黑" panose="020B0503020204020204" pitchFamily="34" charset="-122"/>
                <a:ea typeface="微软雅黑" panose="020B0503020204020204" pitchFamily="34" charset="-122"/>
              </a:rPr>
              <a:t>陷阱</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1289626" y="1382242"/>
            <a:ext cx="1949252" cy="494494"/>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谎称退款</a:t>
            </a:r>
            <a:r>
              <a:rPr lang="zh-CN" altLang="zh-CN" sz="2400" dirty="0" smtClean="0">
                <a:latin typeface="华康俪金黑W8" panose="020B0809000000000000" pitchFamily="49" charset="-122"/>
                <a:ea typeface="华康俪金黑W8" panose="020B0809000000000000" pitchFamily="49" charset="-122"/>
                <a:cs typeface="+mn-ea"/>
                <a:sym typeface="+mn-lt"/>
              </a:rPr>
              <a:t>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6" name="内容占位符 2"/>
          <p:cNvSpPr txBox="1"/>
          <p:nvPr/>
        </p:nvSpPr>
        <p:spPr>
          <a:xfrm>
            <a:off x="695325" y="1793452"/>
            <a:ext cx="8312884" cy="2508763"/>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ym typeface="+mn-lt"/>
              </a:rPr>
              <a:t> 2015</a:t>
            </a:r>
            <a:r>
              <a:rPr lang="zh-CN" altLang="zh-CN" sz="1600" dirty="0">
                <a:sym typeface="+mn-lt"/>
              </a:rPr>
              <a:t>年</a:t>
            </a:r>
            <a:r>
              <a:rPr lang="en-US" altLang="zh-CN" sz="1600" dirty="0">
                <a:sym typeface="+mn-lt"/>
              </a:rPr>
              <a:t>5</a:t>
            </a:r>
            <a:r>
              <a:rPr lang="zh-CN" altLang="zh-CN" sz="1600" dirty="0">
                <a:sym typeface="+mn-lt"/>
              </a:rPr>
              <a:t>月，大学生杨某在淘宝网选购了一件衣服，并付款成功。次日，她接到自称是“淘宝卖家”的来电，对方称由于支付宝异常、订单无效，需退款给杨某。淘宝卖家将其所购商品的名称、订单号、快递信息报得一清二楚使杨某深信不疑，于是她将银行账号和密码提供给这位“卖家”。卖家很快又打来电话称正在为她</a:t>
            </a:r>
            <a:r>
              <a:rPr lang="zh-CN" altLang="zh-CN" sz="1600" dirty="0" smtClean="0">
                <a:sym typeface="+mn-lt"/>
              </a:rPr>
              <a:t>办理</a:t>
            </a:r>
            <a:r>
              <a:rPr lang="zh-CN" altLang="zh-CN" sz="1600" dirty="0">
                <a:sym typeface="+mn-lt"/>
              </a:rPr>
              <a:t>退款，等会儿系统会他发一条退款转账验证码，需要其将</a:t>
            </a:r>
            <a:r>
              <a:rPr lang="zh-CN" altLang="zh-CN" sz="1600" dirty="0">
                <a:cs typeface="+mn-ea"/>
                <a:sym typeface="+mn-lt"/>
              </a:rPr>
              <a:t>验证码发回。杨某发</a:t>
            </a:r>
            <a:r>
              <a:rPr lang="zh-CN" altLang="en-US" sz="1600" dirty="0">
                <a:cs typeface="+mn-ea"/>
                <a:sym typeface="+mn-lt"/>
              </a:rPr>
              <a:t>出</a:t>
            </a:r>
            <a:r>
              <a:rPr lang="zh-CN" altLang="zh-CN" sz="1600" dirty="0">
                <a:cs typeface="+mn-ea"/>
                <a:sym typeface="+mn-lt"/>
              </a:rPr>
              <a:t>验证码后</a:t>
            </a:r>
            <a:r>
              <a:rPr lang="zh-CN" altLang="en-US" sz="1600" dirty="0">
                <a:cs typeface="+mn-ea"/>
                <a:sym typeface="+mn-lt"/>
              </a:rPr>
              <a:t>便</a:t>
            </a:r>
            <a:r>
              <a:rPr lang="zh-CN" altLang="zh-CN" sz="1600" dirty="0">
                <a:cs typeface="+mn-ea"/>
                <a:sym typeface="+mn-lt"/>
              </a:rPr>
              <a:t>接到短信提醒，显示消费</a:t>
            </a:r>
            <a:r>
              <a:rPr lang="en-US" altLang="zh-CN" sz="1600" dirty="0">
                <a:cs typeface="+mn-ea"/>
                <a:sym typeface="+mn-lt"/>
              </a:rPr>
              <a:t>4000</a:t>
            </a:r>
            <a:r>
              <a:rPr lang="zh-CN" altLang="zh-CN" sz="1600" dirty="0">
                <a:cs typeface="+mn-ea"/>
                <a:sym typeface="+mn-lt"/>
              </a:rPr>
              <a:t>元。杨某意识到可能受骗，赶紧登陆淘宝官网找到卖家，卖家称杨某购买的商品当天上午已发货，他们店内的支付宝没有出现任何异常，</a:t>
            </a:r>
            <a:r>
              <a:rPr lang="zh-CN" altLang="en-US" sz="1600" dirty="0">
                <a:cs typeface="+mn-ea"/>
                <a:sym typeface="+mn-lt"/>
              </a:rPr>
              <a:t>并</a:t>
            </a:r>
            <a:r>
              <a:rPr lang="zh-CN" altLang="zh-CN" sz="1600" dirty="0">
                <a:cs typeface="+mn-ea"/>
                <a:sym typeface="+mn-lt"/>
              </a:rPr>
              <a:t>没有给他打过电话，并告诉杨某很可能是被骗了</a:t>
            </a:r>
            <a:r>
              <a:rPr lang="zh-CN" altLang="zh-CN" sz="1600" dirty="0" smtClean="0">
                <a:cs typeface="+mn-ea"/>
                <a:sym typeface="+mn-lt"/>
              </a:rPr>
              <a:t>。</a:t>
            </a:r>
            <a:endParaRPr lang="zh-CN" altLang="zh-CN" sz="1600" dirty="0">
              <a:cs typeface="+mn-ea"/>
              <a:sym typeface="+mn-lt"/>
            </a:endParaRPr>
          </a:p>
        </p:txBody>
      </p:sp>
      <p:sp>
        <p:nvSpPr>
          <p:cNvPr id="8"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9" name="Freeform 166"/>
          <p:cNvSpPr/>
          <p:nvPr/>
        </p:nvSpPr>
        <p:spPr bwMode="auto">
          <a:xfrm>
            <a:off x="695325" y="4328271"/>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10" name="标题 1"/>
          <p:cNvSpPr txBox="1"/>
          <p:nvPr/>
        </p:nvSpPr>
        <p:spPr>
          <a:xfrm>
            <a:off x="1289626" y="4306136"/>
            <a:ext cx="1949252"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smtClean="0">
                <a:latin typeface="华康俪金黑W8" panose="020B0809000000000000" pitchFamily="49" charset="-122"/>
                <a:ea typeface="华康俪金黑W8" panose="020B0809000000000000" pitchFamily="49" charset="-122"/>
                <a:cs typeface="+mn-ea"/>
                <a:sym typeface="+mn-lt"/>
              </a:rPr>
              <a:t>虚假产品陷阱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11" name="内容占位符 2"/>
          <p:cNvSpPr txBox="1"/>
          <p:nvPr/>
        </p:nvSpPr>
        <p:spPr>
          <a:xfrm>
            <a:off x="3238878" y="4916131"/>
            <a:ext cx="8322587" cy="1695636"/>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ym typeface="+mn-lt"/>
              </a:rPr>
              <a:t> </a:t>
            </a:r>
            <a:r>
              <a:rPr lang="zh-CN" altLang="zh-CN" sz="1600" dirty="0">
                <a:sym typeface="+mn-lt"/>
              </a:rPr>
              <a:t>女大学生王某在淘宝网上看到一条信息，某名牌手机只卖</a:t>
            </a:r>
            <a:r>
              <a:rPr lang="en-US" altLang="zh-CN" sz="1600" dirty="0">
                <a:sym typeface="+mn-lt"/>
              </a:rPr>
              <a:t>850</a:t>
            </a:r>
            <a:r>
              <a:rPr lang="zh-CN" altLang="zh-CN" sz="1600" dirty="0">
                <a:sym typeface="+mn-lt"/>
              </a:rPr>
              <a:t>元，比市场价便宜近一半，她立即与商家取得联系。商家说，他们正在搞活动，她必须买四款同样的手机，才能给她</a:t>
            </a:r>
            <a:r>
              <a:rPr lang="en-US" altLang="zh-CN" sz="1600" dirty="0">
                <a:sym typeface="+mn-lt"/>
              </a:rPr>
              <a:t>850</a:t>
            </a:r>
            <a:r>
              <a:rPr lang="zh-CN" altLang="zh-CN" sz="1600" dirty="0">
                <a:sym typeface="+mn-lt"/>
              </a:rPr>
              <a:t>元的低价。王某打起了小算盘，这手机很便宜，先从网上买来，再适当加价卖出去，还能小赚一笔。王某按商家要求先后汇了</a:t>
            </a:r>
            <a:r>
              <a:rPr lang="en-US" altLang="zh-CN" sz="1600" dirty="0">
                <a:sym typeface="+mn-lt"/>
              </a:rPr>
              <a:t>4000</a:t>
            </a:r>
            <a:r>
              <a:rPr lang="zh-CN" altLang="zh-CN" sz="1600" dirty="0">
                <a:sym typeface="+mn-lt"/>
              </a:rPr>
              <a:t>元到指定账户。过了数周手机仍然没有寄过来，王某方才意识到自己上当。 </a:t>
            </a:r>
            <a:endParaRPr lang="zh-CN" altLang="en-US" sz="1600" dirty="0">
              <a:cs typeface="+mn-ea"/>
              <a:sym typeface="+mn-lt"/>
            </a:endParaRPr>
          </a:p>
        </p:txBody>
      </p:sp>
      <p:pic>
        <p:nvPicPr>
          <p:cNvPr id="13" name="图片 12"/>
          <p:cNvPicPr/>
          <p:nvPr/>
        </p:nvPicPr>
        <p:blipFill>
          <a:blip r:embed="rId1">
            <a:extLst>
              <a:ext uri="{28A0092B-C50C-407E-A947-70E740481C1C}">
                <a14:useLocalDpi xmlns:a14="http://schemas.microsoft.com/office/drawing/2010/main" val="0"/>
              </a:ext>
            </a:extLst>
          </a:blip>
          <a:stretch>
            <a:fillRect/>
          </a:stretch>
        </p:blipFill>
        <p:spPr>
          <a:xfrm>
            <a:off x="9008209" y="1852621"/>
            <a:ext cx="2472619" cy="2185979"/>
          </a:xfrm>
          <a:prstGeom prst="rect">
            <a:avLst/>
          </a:prstGeom>
        </p:spPr>
      </p:pic>
      <p:pic>
        <p:nvPicPr>
          <p:cNvPr id="14" name="图片 13"/>
          <p:cNvPicPr/>
          <p:nvPr/>
        </p:nvPicPr>
        <p:blipFill rotWithShape="1">
          <a:blip r:embed="rId2" cstate="print">
            <a:extLst>
              <a:ext uri="{28A0092B-C50C-407E-A947-70E740481C1C}">
                <a14:useLocalDpi xmlns:a14="http://schemas.microsoft.com/office/drawing/2010/main" val="0"/>
              </a:ext>
            </a:extLst>
          </a:blip>
          <a:srcRect b="15656"/>
          <a:stretch>
            <a:fillRect/>
          </a:stretch>
        </p:blipFill>
        <p:spPr>
          <a:xfrm>
            <a:off x="723785" y="4855892"/>
            <a:ext cx="2378075" cy="169563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网络</a:t>
            </a:r>
            <a:r>
              <a:rPr lang="zh-CN" altLang="en-US" sz="4000" b="1" spc="300" dirty="0">
                <a:solidFill>
                  <a:srgbClr val="C00000"/>
                </a:solidFill>
                <a:latin typeface="微软雅黑" panose="020B0503020204020204" pitchFamily="34" charset="-122"/>
                <a:ea typeface="微软雅黑" panose="020B0503020204020204" pitchFamily="34" charset="-122"/>
              </a:rPr>
              <a:t>购物</a:t>
            </a:r>
            <a:r>
              <a:rPr lang="zh-CN" altLang="en-US" sz="4000" b="1" spc="300" dirty="0" smtClean="0">
                <a:solidFill>
                  <a:srgbClr val="C00000"/>
                </a:solidFill>
                <a:latin typeface="微软雅黑" panose="020B0503020204020204" pitchFamily="34" charset="-122"/>
                <a:ea typeface="微软雅黑" panose="020B0503020204020204" pitchFamily="34" charset="-122"/>
              </a:rPr>
              <a:t>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13" name="内容占位符 2"/>
          <p:cNvSpPr txBox="1"/>
          <p:nvPr/>
        </p:nvSpPr>
        <p:spPr>
          <a:xfrm>
            <a:off x="695323" y="2855534"/>
            <a:ext cx="10795470" cy="2746980"/>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spcAft>
                <a:spcPts val="1110"/>
              </a:spcAft>
              <a:buNone/>
            </a:pPr>
            <a:r>
              <a:rPr lang="zh-CN" altLang="en-US" sz="2800" dirty="0">
                <a:latin typeface="方正宋刻本秀楷简体" panose="02000000000000000000" pitchFamily="2" charset="-122"/>
                <a:ea typeface="方正宋刻本秀楷简体" panose="02000000000000000000" pitchFamily="2" charset="-122"/>
                <a:cs typeface="+mn-ea"/>
                <a:sym typeface="+mn-lt"/>
              </a:rPr>
              <a:t>①网上购物不点击、不下载来历不明的链接、软件。</a:t>
            </a:r>
            <a:endParaRPr lang="zh-CN" altLang="en-US" sz="28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800" dirty="0">
                <a:latin typeface="方正宋刻本秀楷简体" panose="02000000000000000000" pitchFamily="2" charset="-122"/>
                <a:ea typeface="方正宋刻本秀楷简体" panose="02000000000000000000" pitchFamily="2" charset="-122"/>
                <a:cs typeface="+mn-ea"/>
                <a:sym typeface="+mn-lt"/>
              </a:rPr>
              <a:t>②要通过正规的银行网站或支付宝进行支付。</a:t>
            </a:r>
            <a:endParaRPr lang="zh-CN" altLang="en-US" sz="28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800" dirty="0">
                <a:latin typeface="方正宋刻本秀楷简体" panose="02000000000000000000" pitchFamily="2" charset="-122"/>
                <a:ea typeface="方正宋刻本秀楷简体" panose="02000000000000000000" pitchFamily="2" charset="-122"/>
                <a:cs typeface="+mn-ea"/>
                <a:sym typeface="+mn-lt"/>
              </a:rPr>
              <a:t>③不轻信来历不明的电话告知的退钱退货。</a:t>
            </a:r>
            <a:endParaRPr lang="zh-CN" altLang="en-US" sz="28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800" dirty="0">
                <a:latin typeface="方正宋刻本秀楷简体" panose="02000000000000000000" pitchFamily="2" charset="-122"/>
                <a:ea typeface="方正宋刻本秀楷简体" panose="02000000000000000000" pitchFamily="2" charset="-122"/>
                <a:cs typeface="+mn-ea"/>
                <a:sym typeface="+mn-lt"/>
              </a:rPr>
              <a:t>④注意商家信誉，保留交易凭证。</a:t>
            </a:r>
            <a:endParaRPr lang="zh-CN" altLang="en-US" sz="2800"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4" name="组合 13"/>
          <p:cNvGrpSpPr/>
          <p:nvPr/>
        </p:nvGrpSpPr>
        <p:grpSpPr>
          <a:xfrm>
            <a:off x="695323" y="1708510"/>
            <a:ext cx="1838325" cy="587625"/>
            <a:chOff x="12626848" y="30741004"/>
            <a:chExt cx="3308954" cy="826279"/>
          </a:xfrm>
        </p:grpSpPr>
        <p:sp>
          <p:nvSpPr>
            <p:cNvPr id="15" name="圆角矩形 14"/>
            <p:cNvSpPr/>
            <p:nvPr/>
          </p:nvSpPr>
          <p:spPr>
            <a:xfrm>
              <a:off x="12626848" y="30741004"/>
              <a:ext cx="3308954" cy="82627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5">
                <a:cs typeface="+mn-ea"/>
                <a:sym typeface="+mn-lt"/>
              </a:endParaRPr>
            </a:p>
          </p:txBody>
        </p:sp>
        <p:sp>
          <p:nvSpPr>
            <p:cNvPr id="16" name="矩形 15"/>
            <p:cNvSpPr/>
            <p:nvPr/>
          </p:nvSpPr>
          <p:spPr>
            <a:xfrm>
              <a:off x="13007141" y="30819193"/>
              <a:ext cx="2548366" cy="669899"/>
            </a:xfrm>
            <a:prstGeom prst="rect">
              <a:avLst/>
            </a:prstGeom>
          </p:spPr>
          <p:txBody>
            <a:bodyPr wrap="none">
              <a:spAutoFit/>
            </a:bodyPr>
            <a:lstStyle/>
            <a:p>
              <a:pPr algn="just">
                <a:lnSpc>
                  <a:spcPct val="120000"/>
                </a:lnSpc>
              </a:pPr>
              <a:r>
                <a:rPr lang="zh-CN" altLang="en-US" sz="2400" dirty="0">
                  <a:solidFill>
                    <a:schemeClr val="bg1"/>
                  </a:solidFill>
                  <a:latin typeface="华康俪金黑W8" panose="020B0809000000000000" pitchFamily="49" charset="-122"/>
                  <a:ea typeface="华康俪金黑W8" panose="020B0809000000000000" pitchFamily="49" charset="-122"/>
                  <a:cs typeface="+mn-ea"/>
                  <a:sym typeface="+mn-lt"/>
                </a:rPr>
                <a:t>防范建议</a:t>
              </a:r>
              <a:endParaRPr lang="en-US" altLang="zh-CN" sz="24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其他</a:t>
            </a:r>
            <a:r>
              <a:rPr lang="zh-CN" altLang="en-US" sz="4000" b="1" spc="300" dirty="0">
                <a:solidFill>
                  <a:srgbClr val="C00000"/>
                </a:solidFill>
                <a:latin typeface="微软雅黑" panose="020B0503020204020204" pitchFamily="34" charset="-122"/>
                <a:ea typeface="微软雅黑" panose="020B0503020204020204" pitchFamily="34" charset="-122"/>
              </a:rPr>
              <a:t>网络陷阱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1289625" y="1411801"/>
            <a:ext cx="1949252"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smtClean="0">
                <a:latin typeface="华康俪金黑W8" panose="020B0809000000000000" pitchFamily="49" charset="-122"/>
                <a:ea typeface="华康俪金黑W8" panose="020B0809000000000000" pitchFamily="49" charset="-122"/>
                <a:cs typeface="+mn-ea"/>
                <a:sym typeface="+mn-lt"/>
              </a:rPr>
              <a:t>网络中奖</a:t>
            </a:r>
            <a:r>
              <a:rPr lang="zh-CN" altLang="zh-CN" sz="2400" dirty="0" smtClean="0">
                <a:latin typeface="华康俪金黑W8" panose="020B0809000000000000" pitchFamily="49" charset="-122"/>
                <a:ea typeface="华康俪金黑W8" panose="020B0809000000000000" pitchFamily="49" charset="-122"/>
                <a:cs typeface="+mn-ea"/>
                <a:sym typeface="+mn-lt"/>
              </a:rPr>
              <a:t>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6" name="内容占位符 2"/>
          <p:cNvSpPr txBox="1"/>
          <p:nvPr/>
        </p:nvSpPr>
        <p:spPr>
          <a:xfrm>
            <a:off x="695325" y="1982136"/>
            <a:ext cx="8312884" cy="1658152"/>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latin typeface="+mj-ea"/>
                <a:sym typeface="+mn-lt"/>
              </a:rPr>
              <a:t> 2015</a:t>
            </a:r>
            <a:r>
              <a:rPr lang="zh-CN" altLang="zh-CN" sz="1600" dirty="0">
                <a:latin typeface="+mj-ea"/>
                <a:sym typeface="+mn-lt"/>
              </a:rPr>
              <a:t>年</a:t>
            </a:r>
            <a:r>
              <a:rPr lang="en-US" altLang="zh-CN" sz="1600" dirty="0">
                <a:latin typeface="+mj-ea"/>
                <a:sym typeface="+mn-lt"/>
              </a:rPr>
              <a:t>6</a:t>
            </a:r>
            <a:r>
              <a:rPr lang="zh-CN" altLang="zh-CN" sz="1600" dirty="0">
                <a:latin typeface="+mj-ea"/>
                <a:sym typeface="+mn-lt"/>
              </a:rPr>
              <a:t>月，武汉某高校女生彭某，在玩网络游戏时，突然网页就蹦出她中一等奖</a:t>
            </a:r>
            <a:r>
              <a:rPr lang="en-US" altLang="zh-CN" sz="1600" dirty="0">
                <a:latin typeface="+mj-ea"/>
                <a:sym typeface="+mn-lt"/>
              </a:rPr>
              <a:t>12</a:t>
            </a:r>
            <a:r>
              <a:rPr lang="zh-CN" altLang="zh-CN" sz="1600" dirty="0">
                <a:latin typeface="+mj-ea"/>
                <a:sym typeface="+mn-lt"/>
              </a:rPr>
              <a:t>万元的信息。彭某当即和对方联系，对方先要她交</a:t>
            </a:r>
            <a:r>
              <a:rPr lang="en-US" altLang="zh-CN" sz="1600" dirty="0">
                <a:latin typeface="+mj-ea"/>
                <a:sym typeface="+mn-lt"/>
              </a:rPr>
              <a:t>6000</a:t>
            </a:r>
            <a:r>
              <a:rPr lang="zh-CN" altLang="zh-CN" sz="1600" dirty="0">
                <a:latin typeface="+mj-ea"/>
                <a:sym typeface="+mn-lt"/>
              </a:rPr>
              <a:t>元“保险金”。当日和次日，彭某给对方多次汇款后，对方又要她继续汇</a:t>
            </a:r>
            <a:r>
              <a:rPr lang="en-US" altLang="zh-CN" sz="1600" dirty="0">
                <a:latin typeface="+mj-ea"/>
                <a:sym typeface="+mn-lt"/>
              </a:rPr>
              <a:t>5000</a:t>
            </a:r>
            <a:r>
              <a:rPr lang="zh-CN" altLang="zh-CN" sz="1600" dirty="0">
                <a:latin typeface="+mj-ea"/>
                <a:sym typeface="+mn-lt"/>
              </a:rPr>
              <a:t>元“手续费”。彭某再也拿不出钱了，于是不想要奖，要对方退款</a:t>
            </a:r>
            <a:r>
              <a:rPr lang="zh-CN" altLang="zh-CN" sz="1600" dirty="0" smtClean="0">
                <a:latin typeface="+mj-ea"/>
                <a:sym typeface="+mn-lt"/>
              </a:rPr>
              <a:t>，</a:t>
            </a:r>
            <a:r>
              <a:rPr lang="zh-CN" altLang="zh-CN" sz="1600" dirty="0">
                <a:latin typeface="+mj-ea"/>
                <a:sym typeface="+mn-lt"/>
              </a:rPr>
              <a:t>可对方声称要上法院告她，</a:t>
            </a:r>
            <a:r>
              <a:rPr lang="zh-CN" altLang="zh-CN" sz="1600" dirty="0">
                <a:latin typeface="+mj-ea"/>
                <a:cs typeface="+mn-ea"/>
                <a:sym typeface="+mn-lt"/>
              </a:rPr>
              <a:t>如果再汇款</a:t>
            </a:r>
            <a:r>
              <a:rPr lang="en-US" altLang="zh-CN" sz="1600" dirty="0">
                <a:latin typeface="+mj-ea"/>
                <a:cs typeface="+mn-ea"/>
                <a:sym typeface="+mn-lt"/>
              </a:rPr>
              <a:t>2500</a:t>
            </a:r>
            <a:r>
              <a:rPr lang="zh-CN" altLang="zh-CN" sz="1600" dirty="0">
                <a:latin typeface="+mj-ea"/>
                <a:cs typeface="+mn-ea"/>
                <a:sym typeface="+mn-lt"/>
              </a:rPr>
              <a:t>元，他们就可以不告她，她只好再次汇款。可之后骗子不断要钱。彭某无奈之下才报了警。</a:t>
            </a:r>
            <a:endParaRPr lang="zh-CN" altLang="zh-CN" sz="1600" dirty="0">
              <a:latin typeface="+mj-ea"/>
              <a:cs typeface="+mn-ea"/>
              <a:sym typeface="+mn-lt"/>
            </a:endParaRPr>
          </a:p>
          <a:p>
            <a:pPr marL="0" indent="0" algn="just">
              <a:lnSpc>
                <a:spcPct val="120000"/>
              </a:lnSpc>
              <a:spcBef>
                <a:spcPts val="0"/>
              </a:spcBef>
              <a:buNone/>
            </a:pPr>
            <a:endParaRPr lang="zh-CN" altLang="zh-CN" sz="1600" dirty="0">
              <a:cs typeface="+mn-ea"/>
              <a:sym typeface="+mn-lt"/>
            </a:endParaRPr>
          </a:p>
        </p:txBody>
      </p:sp>
      <p:sp>
        <p:nvSpPr>
          <p:cNvPr id="8"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9" name="Freeform 166"/>
          <p:cNvSpPr/>
          <p:nvPr/>
        </p:nvSpPr>
        <p:spPr bwMode="auto">
          <a:xfrm>
            <a:off x="695325" y="3950907"/>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10" name="标题 1"/>
          <p:cNvSpPr txBox="1"/>
          <p:nvPr/>
        </p:nvSpPr>
        <p:spPr>
          <a:xfrm>
            <a:off x="1135737" y="3899213"/>
            <a:ext cx="2257028" cy="494494"/>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smtClean="0">
                <a:latin typeface="华康俪金黑W8" panose="020B0809000000000000" pitchFamily="49" charset="-122"/>
                <a:ea typeface="华康俪金黑W8" panose="020B0809000000000000" pitchFamily="49" charset="-122"/>
                <a:cs typeface="+mn-ea"/>
                <a:sym typeface="+mn-lt"/>
              </a:rPr>
              <a:t>“通缉令”陷阱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11" name="内容占位符 2"/>
          <p:cNvSpPr txBox="1"/>
          <p:nvPr/>
        </p:nvSpPr>
        <p:spPr>
          <a:xfrm>
            <a:off x="3238877" y="4652632"/>
            <a:ext cx="8322587" cy="1528204"/>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latin typeface="+mj-ea"/>
                <a:sym typeface="+mn-lt"/>
              </a:rPr>
              <a:t> 2015</a:t>
            </a:r>
            <a:r>
              <a:rPr lang="zh-CN" altLang="zh-CN" sz="1600" dirty="0">
                <a:latin typeface="+mj-ea"/>
                <a:sym typeface="+mn-lt"/>
              </a:rPr>
              <a:t>年</a:t>
            </a:r>
            <a:r>
              <a:rPr lang="en-US" altLang="zh-CN" sz="1600" dirty="0">
                <a:latin typeface="+mj-ea"/>
                <a:sym typeface="+mn-lt"/>
              </a:rPr>
              <a:t>12</a:t>
            </a:r>
            <a:r>
              <a:rPr lang="zh-CN" altLang="zh-CN" sz="1600" dirty="0">
                <a:latin typeface="+mj-ea"/>
                <a:sym typeface="+mn-lt"/>
              </a:rPr>
              <a:t>月，重庆某高校学生小马接到自称是电信工作人员的电话，称其可能遭遇诈骗。惊慌失措的小马，拨打了对方提供的“公安”电话后，被告知其涉嫌诈骗和洗黑钱，并按对方指示在网上看到带有自己照片的“通缉令”。“公安”</a:t>
            </a:r>
            <a:r>
              <a:rPr lang="zh-CN" altLang="zh-CN" sz="1600" dirty="0" smtClean="0">
                <a:latin typeface="+mj-ea"/>
                <a:sym typeface="+mn-lt"/>
              </a:rPr>
              <a:t>称</a:t>
            </a:r>
            <a:r>
              <a:rPr lang="zh-CN" altLang="zh-CN" sz="1600" dirty="0">
                <a:latin typeface="+mj-ea"/>
                <a:sym typeface="+mn-lt"/>
              </a:rPr>
              <a:t>只有转</a:t>
            </a:r>
            <a:r>
              <a:rPr lang="en-US" altLang="zh-CN" sz="1600" dirty="0">
                <a:latin typeface="+mj-ea"/>
                <a:sym typeface="+mn-lt"/>
              </a:rPr>
              <a:t>16400</a:t>
            </a:r>
            <a:r>
              <a:rPr lang="zh-CN" altLang="zh-CN" sz="1600" dirty="0">
                <a:latin typeface="+mj-ea"/>
                <a:sym typeface="+mn-lt"/>
              </a:rPr>
              <a:t>元到“安全账户”，</a:t>
            </a:r>
            <a:r>
              <a:rPr lang="zh-CN" altLang="zh-CN" sz="1600" dirty="0">
                <a:latin typeface="+mj-ea"/>
                <a:cs typeface="+mn-ea"/>
                <a:sym typeface="+mn-lt"/>
              </a:rPr>
              <a:t>才能证明“清白”。小马向家里借到钱后，转给了对方。家里察觉不对，联系老师后，才发现小马被骗。于是老师立即带领小马报警。</a:t>
            </a:r>
            <a:endParaRPr lang="zh-CN" altLang="zh-CN" sz="1600" dirty="0">
              <a:latin typeface="+mj-ea"/>
              <a:cs typeface="+mn-ea"/>
              <a:sym typeface="+mn-lt"/>
            </a:endParaRPr>
          </a:p>
          <a:p>
            <a:pPr marL="0" indent="0" algn="just">
              <a:lnSpc>
                <a:spcPct val="120000"/>
              </a:lnSpc>
              <a:spcBef>
                <a:spcPts val="0"/>
              </a:spcBef>
              <a:buNone/>
            </a:pPr>
            <a:endParaRPr lang="zh-CN" altLang="en-US" sz="1600" dirty="0">
              <a:cs typeface="+mn-ea"/>
              <a:sym typeface="+mn-lt"/>
            </a:endParaRPr>
          </a:p>
        </p:txBody>
      </p:sp>
      <p:pic>
        <p:nvPicPr>
          <p:cNvPr id="12" name="图片 11"/>
          <p:cNvPicPr/>
          <p:nvPr/>
        </p:nvPicPr>
        <p:blipFill>
          <a:blip r:embed="rId1">
            <a:extLst>
              <a:ext uri="{28A0092B-C50C-407E-A947-70E740481C1C}">
                <a14:useLocalDpi xmlns:a14="http://schemas.microsoft.com/office/drawing/2010/main" val="0"/>
              </a:ext>
            </a:extLst>
          </a:blip>
          <a:stretch>
            <a:fillRect/>
          </a:stretch>
        </p:blipFill>
        <p:spPr>
          <a:xfrm>
            <a:off x="9182380" y="1954100"/>
            <a:ext cx="2182305" cy="1714224"/>
          </a:xfrm>
          <a:prstGeom prst="rect">
            <a:avLst/>
          </a:prstGeom>
        </p:spPr>
      </p:pic>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695326" y="4538768"/>
            <a:ext cx="2543552" cy="1700178"/>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txBox="1"/>
          <p:nvPr/>
        </p:nvSpPr>
        <p:spPr>
          <a:xfrm>
            <a:off x="781840" y="1402731"/>
            <a:ext cx="2420534" cy="435376"/>
          </a:xfrm>
          <a:prstGeom prst="rect">
            <a:avLst/>
          </a:prstGeom>
        </p:spPr>
        <p:txBody>
          <a:bodyPr vert="horz" wrap="non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en-US" altLang="zh-CN" sz="2400" dirty="0">
                <a:latin typeface="华康俪金黑W8" panose="020B0809000000000000" pitchFamily="49" charset="-122"/>
                <a:ea typeface="华康俪金黑W8" panose="020B0809000000000000" pitchFamily="49" charset="-122"/>
                <a:cs typeface="+mn-ea"/>
                <a:sym typeface="+mn-lt"/>
              </a:rPr>
              <a:t>   </a:t>
            </a:r>
            <a:r>
              <a:rPr lang="zh-CN" altLang="en-US" sz="2400" dirty="0">
                <a:latin typeface="华康俪金黑W8" panose="020B0809000000000000" pitchFamily="49" charset="-122"/>
                <a:ea typeface="华康俪金黑W8" panose="020B0809000000000000" pitchFamily="49" charset="-122"/>
                <a:cs typeface="+mn-ea"/>
                <a:sym typeface="+mn-lt"/>
              </a:rPr>
              <a:t>冒牌亲友</a:t>
            </a:r>
            <a:r>
              <a:rPr lang="zh-CN" altLang="zh-CN" sz="2400" dirty="0" smtClean="0">
                <a:latin typeface="华康俪金黑W8" panose="020B0809000000000000" pitchFamily="49" charset="-122"/>
                <a:ea typeface="华康俪金黑W8" panose="020B0809000000000000" pitchFamily="49" charset="-122"/>
                <a:cs typeface="+mn-ea"/>
                <a:sym typeface="+mn-lt"/>
              </a:rPr>
              <a:t>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27" name="Freeform 166"/>
          <p:cNvSpPr/>
          <p:nvPr/>
        </p:nvSpPr>
        <p:spPr bwMode="auto">
          <a:xfrm>
            <a:off x="723785" y="1413384"/>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8" name="Freeform 166"/>
          <p:cNvSpPr/>
          <p:nvPr/>
        </p:nvSpPr>
        <p:spPr bwMode="auto">
          <a:xfrm>
            <a:off x="695325" y="3823903"/>
            <a:ext cx="444615" cy="439237"/>
          </a:xfrm>
          <a:custGeom>
            <a:avLst/>
            <a:gdLst>
              <a:gd name="T0" fmla="*/ 124 w 248"/>
              <a:gd name="T1" fmla="*/ 0 h 245"/>
              <a:gd name="T2" fmla="*/ 206 w 248"/>
              <a:gd name="T3" fmla="*/ 82 h 245"/>
              <a:gd name="T4" fmla="*/ 206 w 248"/>
              <a:gd name="T5" fmla="*/ 82 h 245"/>
              <a:gd name="T6" fmla="*/ 248 w 248"/>
              <a:gd name="T7" fmla="*/ 123 h 245"/>
              <a:gd name="T8" fmla="*/ 248 w 248"/>
              <a:gd name="T9" fmla="*/ 123 h 245"/>
              <a:gd name="T10" fmla="*/ 248 w 248"/>
              <a:gd name="T11" fmla="*/ 123 h 245"/>
              <a:gd name="T12" fmla="*/ 206 w 248"/>
              <a:gd name="T13" fmla="*/ 163 h 245"/>
              <a:gd name="T14" fmla="*/ 206 w 248"/>
              <a:gd name="T15" fmla="*/ 163 h 245"/>
              <a:gd name="T16" fmla="*/ 124 w 248"/>
              <a:gd name="T17" fmla="*/ 245 h 245"/>
              <a:gd name="T18" fmla="*/ 84 w 248"/>
              <a:gd name="T19" fmla="*/ 204 h 245"/>
              <a:gd name="T20" fmla="*/ 137 w 248"/>
              <a:gd name="T21" fmla="*/ 152 h 245"/>
              <a:gd name="T22" fmla="*/ 0 w 248"/>
              <a:gd name="T23" fmla="*/ 152 h 245"/>
              <a:gd name="T24" fmla="*/ 0 w 248"/>
              <a:gd name="T25" fmla="*/ 97 h 245"/>
              <a:gd name="T26" fmla="*/ 137 w 248"/>
              <a:gd name="T27" fmla="*/ 97 h 245"/>
              <a:gd name="T28" fmla="*/ 84 w 248"/>
              <a:gd name="T29" fmla="*/ 41 h 245"/>
              <a:gd name="T30" fmla="*/ 124 w 248"/>
              <a:gd name="T3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5">
                <a:moveTo>
                  <a:pt x="124" y="0"/>
                </a:moveTo>
                <a:lnTo>
                  <a:pt x="206" y="82"/>
                </a:lnTo>
                <a:lnTo>
                  <a:pt x="206" y="82"/>
                </a:lnTo>
                <a:lnTo>
                  <a:pt x="248" y="123"/>
                </a:lnTo>
                <a:lnTo>
                  <a:pt x="248" y="123"/>
                </a:lnTo>
                <a:lnTo>
                  <a:pt x="248" y="123"/>
                </a:lnTo>
                <a:lnTo>
                  <a:pt x="206" y="163"/>
                </a:lnTo>
                <a:lnTo>
                  <a:pt x="206" y="163"/>
                </a:lnTo>
                <a:lnTo>
                  <a:pt x="124" y="245"/>
                </a:lnTo>
                <a:lnTo>
                  <a:pt x="84" y="204"/>
                </a:lnTo>
                <a:lnTo>
                  <a:pt x="137" y="152"/>
                </a:lnTo>
                <a:lnTo>
                  <a:pt x="0" y="152"/>
                </a:lnTo>
                <a:lnTo>
                  <a:pt x="0" y="97"/>
                </a:lnTo>
                <a:lnTo>
                  <a:pt x="137" y="97"/>
                </a:lnTo>
                <a:lnTo>
                  <a:pt x="84" y="41"/>
                </a:lnTo>
                <a:lnTo>
                  <a:pt x="124" y="0"/>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29" name="标题 1"/>
          <p:cNvSpPr txBox="1"/>
          <p:nvPr/>
        </p:nvSpPr>
        <p:spPr>
          <a:xfrm>
            <a:off x="1284512" y="3828402"/>
            <a:ext cx="4617631" cy="435376"/>
          </a:xfrm>
          <a:prstGeom prst="rect">
            <a:avLst/>
          </a:prstGeom>
        </p:spPr>
        <p:txBody>
          <a:bodyPr vert="horz" wrap="square" lIns="50800" tIns="25400" rIns="50800" bIns="25400" rtlCol="0" anchor="ctr">
            <a:spAutoFit/>
          </a:bodyPr>
          <a:lstStyle>
            <a:defPPr>
              <a:defRPr lang="zh-CN"/>
            </a:defPPr>
            <a:lvl1pPr>
              <a:lnSpc>
                <a:spcPct val="90000"/>
              </a:lnSpc>
              <a:spcBef>
                <a:spcPct val="0"/>
              </a:spcBef>
              <a:buNone/>
              <a:defRPr sz="8000" b="1"/>
            </a:lvl1pPr>
          </a:lstStyle>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冒充辅导员、老师</a:t>
            </a:r>
            <a:r>
              <a:rPr lang="zh-CN" altLang="en-US" sz="2400" dirty="0" smtClean="0">
                <a:latin typeface="华康俪金黑W8" panose="020B0809000000000000" pitchFamily="49" charset="-122"/>
                <a:ea typeface="华康俪金黑W8" panose="020B0809000000000000" pitchFamily="49" charset="-122"/>
                <a:cs typeface="+mn-ea"/>
                <a:sym typeface="+mn-lt"/>
              </a:rPr>
              <a:t>陷阱陷阱</a:t>
            </a:r>
            <a:endParaRPr lang="zh-CN" altLang="en-US" sz="2400" dirty="0">
              <a:latin typeface="华康俪金黑W8" panose="020B0809000000000000" pitchFamily="49" charset="-122"/>
              <a:ea typeface="华康俪金黑W8" panose="020B0809000000000000" pitchFamily="49" charset="-122"/>
              <a:cs typeface="+mn-ea"/>
              <a:sym typeface="+mn-lt"/>
            </a:endParaRPr>
          </a:p>
        </p:txBody>
      </p:sp>
      <p:sp>
        <p:nvSpPr>
          <p:cNvPr id="30" name="内容占位符 2"/>
          <p:cNvSpPr txBox="1"/>
          <p:nvPr/>
        </p:nvSpPr>
        <p:spPr>
          <a:xfrm>
            <a:off x="2923453" y="2037006"/>
            <a:ext cx="8573222" cy="1626019"/>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ym typeface="+mn-lt"/>
              </a:rPr>
              <a:t> </a:t>
            </a:r>
            <a:r>
              <a:rPr lang="en-US" altLang="zh-CN" sz="1600" dirty="0">
                <a:sym typeface="+mn-lt"/>
              </a:rPr>
              <a:t>2015</a:t>
            </a:r>
            <a:r>
              <a:rPr lang="zh-CN" altLang="en-US" sz="1600" dirty="0">
                <a:sym typeface="+mn-lt"/>
              </a:rPr>
              <a:t>年</a:t>
            </a:r>
            <a:r>
              <a:rPr lang="en-US" altLang="zh-CN" sz="1600" dirty="0">
                <a:sym typeface="+mn-lt"/>
              </a:rPr>
              <a:t>10</a:t>
            </a:r>
            <a:r>
              <a:rPr lang="zh-CN" altLang="en-US" sz="1600" dirty="0">
                <a:sym typeface="+mn-lt"/>
              </a:rPr>
              <a:t>月，重庆某高校大四学生李某接到堂弟的</a:t>
            </a:r>
            <a:r>
              <a:rPr lang="en-US" altLang="zh-CN" sz="1600" dirty="0" err="1">
                <a:sym typeface="+mn-lt"/>
              </a:rPr>
              <a:t>qq</a:t>
            </a:r>
            <a:r>
              <a:rPr lang="zh-CN" altLang="en-US" sz="1600" dirty="0">
                <a:sym typeface="+mn-lt"/>
              </a:rPr>
              <a:t>留言，称要帮其妈妈也就是李某的“幺妈”网购衣服，请她帮忙用微信扫描二维码，支付几件在网上秒杀的衣服。李某还未付款，幺妈就主动把银行转账的</a:t>
            </a:r>
            <a:r>
              <a:rPr lang="en-US" altLang="zh-CN" sz="1600" dirty="0" err="1">
                <a:sym typeface="+mn-lt"/>
              </a:rPr>
              <a:t>qq</a:t>
            </a:r>
            <a:r>
              <a:rPr lang="zh-CN" altLang="en-US" sz="1600" dirty="0">
                <a:sym typeface="+mn-lt"/>
              </a:rPr>
              <a:t>截屏发给了李某。李某遂连续帮“幺妈”付了三次款共</a:t>
            </a:r>
            <a:r>
              <a:rPr lang="en-US" altLang="zh-CN" sz="1600" dirty="0">
                <a:sym typeface="+mn-lt"/>
              </a:rPr>
              <a:t>1700</a:t>
            </a:r>
            <a:r>
              <a:rPr lang="zh-CN" altLang="en-US" sz="1600" dirty="0">
                <a:sym typeface="+mn-lt"/>
              </a:rPr>
              <a:t>元，直至没钱。之后李某要求和“幺妈”视频通话，对方发现露馅，立刻下线。联系堂弟后，李某才得知堂弟和幺妈的</a:t>
            </a:r>
            <a:r>
              <a:rPr lang="en-US" altLang="zh-CN" sz="1600" dirty="0" err="1">
                <a:sym typeface="+mn-lt"/>
              </a:rPr>
              <a:t>qq</a:t>
            </a:r>
            <a:r>
              <a:rPr lang="zh-CN" altLang="en-US" sz="1600" dirty="0">
                <a:sym typeface="+mn-lt"/>
              </a:rPr>
              <a:t>号均被盗。</a:t>
            </a:r>
            <a:endParaRPr lang="zh-CN" altLang="zh-CN" sz="1600" dirty="0">
              <a:cs typeface="+mn-ea"/>
              <a:sym typeface="+mn-lt"/>
            </a:endParaRPr>
          </a:p>
        </p:txBody>
      </p:sp>
      <p:sp>
        <p:nvSpPr>
          <p:cNvPr id="37" name="内容占位符 2"/>
          <p:cNvSpPr txBox="1"/>
          <p:nvPr/>
        </p:nvSpPr>
        <p:spPr>
          <a:xfrm>
            <a:off x="723784" y="4313650"/>
            <a:ext cx="8594387" cy="2452736"/>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latin typeface="+mj-ea"/>
                <a:sym typeface="+mn-lt"/>
              </a:rPr>
              <a:t> </a:t>
            </a:r>
            <a:r>
              <a:rPr lang="en-US" altLang="zh-CN" sz="1600" dirty="0">
                <a:latin typeface="+mj-ea"/>
                <a:sym typeface="+mn-lt"/>
              </a:rPr>
              <a:t>2014</a:t>
            </a:r>
            <a:r>
              <a:rPr lang="zh-CN" altLang="en-US" sz="1600" dirty="0">
                <a:latin typeface="+mj-ea"/>
                <a:sym typeface="+mn-lt"/>
              </a:rPr>
              <a:t>年</a:t>
            </a:r>
            <a:r>
              <a:rPr lang="en-US" altLang="zh-CN" sz="1600" dirty="0">
                <a:latin typeface="+mj-ea"/>
                <a:sym typeface="+mn-lt"/>
              </a:rPr>
              <a:t>7</a:t>
            </a:r>
            <a:r>
              <a:rPr lang="zh-CN" altLang="en-US" sz="1600" dirty="0">
                <a:latin typeface="+mj-ea"/>
                <a:sym typeface="+mn-lt"/>
              </a:rPr>
              <a:t>月</a:t>
            </a:r>
            <a:r>
              <a:rPr lang="zh-CN" altLang="en-US" sz="1600" dirty="0" smtClean="0">
                <a:latin typeface="+mj-ea"/>
                <a:sym typeface="+mn-lt"/>
              </a:rPr>
              <a:t>，大学生</a:t>
            </a:r>
            <a:r>
              <a:rPr lang="zh-CN" altLang="en-US" sz="1600" dirty="0">
                <a:latin typeface="+mj-ea"/>
                <a:sym typeface="+mn-lt"/>
              </a:rPr>
              <a:t>小吴在</a:t>
            </a:r>
            <a:r>
              <a:rPr lang="en-US" altLang="zh-CN" sz="1600" dirty="0" err="1">
                <a:latin typeface="+mj-ea"/>
                <a:sym typeface="+mn-lt"/>
              </a:rPr>
              <a:t>qq</a:t>
            </a:r>
            <a:r>
              <a:rPr lang="zh-CN" altLang="en-US" sz="1600" dirty="0">
                <a:latin typeface="+mj-ea"/>
                <a:sym typeface="+mn-lt"/>
              </a:rPr>
              <a:t>上接收</a:t>
            </a:r>
            <a:r>
              <a:rPr lang="zh-CN" altLang="en-US" sz="1600" dirty="0" smtClean="0">
                <a:latin typeface="+mj-ea"/>
                <a:sym typeface="+mn-lt"/>
              </a:rPr>
              <a:t>到自称</a:t>
            </a:r>
            <a:r>
              <a:rPr lang="zh-CN" altLang="en-US" sz="1600" dirty="0">
                <a:latin typeface="+mj-ea"/>
                <a:sym typeface="+mn-lt"/>
              </a:rPr>
              <a:t>是新上任的辅导员王老师发来的信息，对方能准确说出小吴在学校的相关信息</a:t>
            </a:r>
            <a:r>
              <a:rPr lang="zh-CN" altLang="en-US" sz="1600" dirty="0" smtClean="0">
                <a:latin typeface="+mj-ea"/>
                <a:sym typeface="+mn-lt"/>
              </a:rPr>
              <a:t>，小吴说出自己</a:t>
            </a:r>
            <a:r>
              <a:rPr lang="zh-CN" altLang="en-US" sz="1600" dirty="0">
                <a:latin typeface="+mj-ea"/>
                <a:sym typeface="+mn-lt"/>
              </a:rPr>
              <a:t>为学费发愁的事。</a:t>
            </a:r>
            <a:r>
              <a:rPr lang="zh-CN" altLang="en-US" sz="1600" dirty="0" smtClean="0">
                <a:latin typeface="+mj-ea"/>
                <a:sym typeface="+mn-lt"/>
              </a:rPr>
              <a:t>王老师称自己</a:t>
            </a:r>
            <a:r>
              <a:rPr lang="zh-CN" altLang="en-US" sz="1600" dirty="0">
                <a:latin typeface="+mj-ea"/>
                <a:cs typeface="+mn-ea"/>
                <a:sym typeface="+mn-lt"/>
              </a:rPr>
              <a:t>正在</a:t>
            </a:r>
            <a:r>
              <a:rPr lang="zh-CN" altLang="en-US" sz="1600" dirty="0" smtClean="0">
                <a:latin typeface="+mj-ea"/>
                <a:cs typeface="+mn-ea"/>
                <a:sym typeface="+mn-lt"/>
              </a:rPr>
              <a:t>处理学生</a:t>
            </a:r>
            <a:r>
              <a:rPr lang="zh-CN" altLang="en-US" sz="1600" dirty="0">
                <a:latin typeface="+mj-ea"/>
                <a:cs typeface="+mn-ea"/>
                <a:sym typeface="+mn-lt"/>
              </a:rPr>
              <a:t>助学</a:t>
            </a:r>
            <a:r>
              <a:rPr lang="zh-CN" altLang="en-US" sz="1600" dirty="0" smtClean="0">
                <a:latin typeface="+mj-ea"/>
                <a:cs typeface="+mn-ea"/>
                <a:sym typeface="+mn-lt"/>
              </a:rPr>
              <a:t>贷款</a:t>
            </a:r>
            <a:r>
              <a:rPr lang="zh-CN" altLang="en-US" sz="1600" dirty="0">
                <a:latin typeface="+mj-ea"/>
                <a:cs typeface="+mn-ea"/>
                <a:sym typeface="+mn-lt"/>
              </a:rPr>
              <a:t>的</a:t>
            </a:r>
            <a:r>
              <a:rPr lang="zh-CN" altLang="en-US" sz="1600" dirty="0" smtClean="0">
                <a:latin typeface="+mj-ea"/>
                <a:cs typeface="+mn-ea"/>
                <a:sym typeface="+mn-lt"/>
              </a:rPr>
              <a:t>工作，可以帮小吴贷款。</a:t>
            </a:r>
            <a:r>
              <a:rPr lang="zh-CN" altLang="en-US" sz="1600" dirty="0">
                <a:latin typeface="+mj-ea"/>
                <a:cs typeface="+mn-ea"/>
                <a:sym typeface="+mn-lt"/>
              </a:rPr>
              <a:t>几天后，</a:t>
            </a:r>
            <a:r>
              <a:rPr lang="zh-CN" altLang="en-US" sz="1600" dirty="0" smtClean="0">
                <a:latin typeface="+mj-ea"/>
                <a:cs typeface="+mn-ea"/>
                <a:sym typeface="+mn-lt"/>
              </a:rPr>
              <a:t>小吴接到了学校</a:t>
            </a:r>
            <a:r>
              <a:rPr lang="zh-CN" altLang="en-US" sz="1600" dirty="0">
                <a:latin typeface="+mj-ea"/>
                <a:cs typeface="+mn-ea"/>
                <a:sym typeface="+mn-lt"/>
              </a:rPr>
              <a:t>“会计”的电话</a:t>
            </a:r>
            <a:r>
              <a:rPr lang="zh-CN" altLang="en-US" sz="1600" dirty="0" smtClean="0">
                <a:latin typeface="+mj-ea"/>
                <a:cs typeface="+mn-ea"/>
                <a:sym typeface="+mn-lt"/>
              </a:rPr>
              <a:t>。称需要</a:t>
            </a:r>
            <a:r>
              <a:rPr lang="zh-CN" altLang="en-US" sz="1600" dirty="0">
                <a:latin typeface="+mj-ea"/>
                <a:cs typeface="+mn-ea"/>
                <a:sym typeface="+mn-lt"/>
              </a:rPr>
              <a:t>小吴到自助取款机上进行</a:t>
            </a:r>
            <a:r>
              <a:rPr lang="zh-CN" altLang="en-US" sz="1600" dirty="0" smtClean="0">
                <a:latin typeface="+mj-ea"/>
                <a:cs typeface="+mn-ea"/>
                <a:sym typeface="+mn-lt"/>
              </a:rPr>
              <a:t>操作就打钱过来。小</a:t>
            </a:r>
            <a:r>
              <a:rPr lang="zh-CN" altLang="en-US" sz="1600" dirty="0">
                <a:latin typeface="+mj-ea"/>
                <a:cs typeface="+mn-ea"/>
                <a:sym typeface="+mn-lt"/>
              </a:rPr>
              <a:t>吴在</a:t>
            </a:r>
            <a:r>
              <a:rPr lang="en-US" altLang="zh-CN" sz="1600" dirty="0">
                <a:latin typeface="+mj-ea"/>
                <a:cs typeface="+mn-ea"/>
                <a:sym typeface="+mn-lt"/>
              </a:rPr>
              <a:t>ATM</a:t>
            </a:r>
            <a:r>
              <a:rPr lang="zh-CN" altLang="en-US" sz="1600" dirty="0">
                <a:latin typeface="+mj-ea"/>
                <a:cs typeface="+mn-ea"/>
                <a:sym typeface="+mn-lt"/>
              </a:rPr>
              <a:t>机上</a:t>
            </a:r>
            <a:r>
              <a:rPr lang="zh-CN" altLang="en-US" sz="1600" dirty="0" smtClean="0">
                <a:latin typeface="+mj-ea"/>
                <a:cs typeface="+mn-ea"/>
                <a:sym typeface="+mn-lt"/>
              </a:rPr>
              <a:t>根据</a:t>
            </a:r>
            <a:r>
              <a:rPr lang="zh-CN" altLang="en-US" sz="1600" dirty="0">
                <a:latin typeface="+mj-ea"/>
                <a:cs typeface="+mn-ea"/>
                <a:sym typeface="+mn-lt"/>
              </a:rPr>
              <a:t>对方</a:t>
            </a:r>
            <a:r>
              <a:rPr lang="zh-CN" altLang="en-US" sz="1600" dirty="0" smtClean="0">
                <a:latin typeface="+mj-ea"/>
                <a:cs typeface="+mn-ea"/>
                <a:sym typeface="+mn-lt"/>
              </a:rPr>
              <a:t>要求</a:t>
            </a:r>
            <a:r>
              <a:rPr lang="zh-CN" altLang="en-US" sz="1600" dirty="0">
                <a:latin typeface="+mj-ea"/>
                <a:cs typeface="+mn-ea"/>
                <a:sym typeface="+mn-lt"/>
              </a:rPr>
              <a:t>进入了英文界面</a:t>
            </a:r>
            <a:r>
              <a:rPr lang="zh-CN" altLang="en-US" sz="1600" dirty="0" smtClean="0">
                <a:latin typeface="+mj-ea"/>
                <a:cs typeface="+mn-ea"/>
                <a:sym typeface="+mn-lt"/>
              </a:rPr>
              <a:t>，在</a:t>
            </a:r>
            <a:r>
              <a:rPr lang="zh-CN" altLang="en-US" sz="1600" dirty="0">
                <a:latin typeface="+mj-ea"/>
                <a:cs typeface="+mn-ea"/>
                <a:sym typeface="+mn-lt"/>
              </a:rPr>
              <a:t>输入了“验证码”“</a:t>
            </a:r>
            <a:r>
              <a:rPr lang="en-US" altLang="zh-CN" sz="1600" dirty="0">
                <a:latin typeface="+mj-ea"/>
                <a:cs typeface="+mn-ea"/>
                <a:sym typeface="+mn-lt"/>
              </a:rPr>
              <a:t>980”</a:t>
            </a:r>
            <a:r>
              <a:rPr lang="zh-CN" altLang="en-US" sz="1600" dirty="0">
                <a:latin typeface="+mj-ea"/>
                <a:cs typeface="+mn-ea"/>
                <a:sym typeface="+mn-lt"/>
              </a:rPr>
              <a:t>后，“会计”说打款</a:t>
            </a:r>
            <a:r>
              <a:rPr lang="zh-CN" altLang="en-US" sz="1600" dirty="0" smtClean="0">
                <a:latin typeface="+mj-ea"/>
                <a:cs typeface="+mn-ea"/>
                <a:sym typeface="+mn-lt"/>
              </a:rPr>
              <a:t>成功</a:t>
            </a:r>
            <a:r>
              <a:rPr lang="zh-CN" altLang="en-US" sz="1600" dirty="0">
                <a:latin typeface="+mj-ea"/>
                <a:cs typeface="+mn-ea"/>
                <a:sym typeface="+mn-lt"/>
              </a:rPr>
              <a:t>就</a:t>
            </a:r>
            <a:r>
              <a:rPr lang="zh-CN" altLang="en-US" sz="1600" dirty="0" smtClean="0">
                <a:latin typeface="+mj-ea"/>
                <a:cs typeface="+mn-ea"/>
                <a:sym typeface="+mn-lt"/>
              </a:rPr>
              <a:t>挂断</a:t>
            </a:r>
            <a:r>
              <a:rPr lang="zh-CN" altLang="en-US" sz="1600" dirty="0">
                <a:latin typeface="+mj-ea"/>
                <a:cs typeface="+mn-ea"/>
                <a:sym typeface="+mn-lt"/>
              </a:rPr>
              <a:t>了电话。</a:t>
            </a:r>
            <a:r>
              <a:rPr lang="zh-CN" altLang="en-US" sz="1600" dirty="0" smtClean="0">
                <a:latin typeface="+mj-ea"/>
                <a:cs typeface="+mn-ea"/>
                <a:sym typeface="+mn-lt"/>
              </a:rPr>
              <a:t>小吴查询</a:t>
            </a:r>
            <a:r>
              <a:rPr lang="zh-CN" altLang="en-US" sz="1600" dirty="0">
                <a:latin typeface="+mj-ea"/>
                <a:cs typeface="+mn-ea"/>
                <a:sym typeface="+mn-lt"/>
              </a:rPr>
              <a:t>自己的银行卡账户余额</a:t>
            </a:r>
            <a:r>
              <a:rPr lang="zh-CN" altLang="en-US" sz="1600" dirty="0" smtClean="0">
                <a:latin typeface="+mj-ea"/>
                <a:cs typeface="+mn-ea"/>
                <a:sym typeface="+mn-lt"/>
              </a:rPr>
              <a:t>，发现贷款</a:t>
            </a:r>
            <a:r>
              <a:rPr lang="zh-CN" altLang="en-US" sz="1600" dirty="0">
                <a:latin typeface="+mj-ea"/>
                <a:cs typeface="+mn-ea"/>
                <a:sym typeface="+mn-lt"/>
              </a:rPr>
              <a:t>不仅没有到账，自己卡上的</a:t>
            </a:r>
            <a:r>
              <a:rPr lang="en-US" altLang="zh-CN" sz="1600" dirty="0">
                <a:latin typeface="+mj-ea"/>
                <a:cs typeface="+mn-ea"/>
                <a:sym typeface="+mn-lt"/>
              </a:rPr>
              <a:t>980</a:t>
            </a:r>
            <a:r>
              <a:rPr lang="zh-CN" altLang="en-US" sz="1600" dirty="0">
                <a:latin typeface="+mj-ea"/>
                <a:cs typeface="+mn-ea"/>
                <a:sym typeface="+mn-lt"/>
              </a:rPr>
              <a:t>元钱也不见了。意识到上当后，小吴立即向秦淮警方报案</a:t>
            </a:r>
            <a:r>
              <a:rPr lang="zh-CN" altLang="en-US" sz="1600" dirty="0" smtClean="0">
                <a:latin typeface="+mj-ea"/>
                <a:cs typeface="+mn-ea"/>
                <a:sym typeface="+mn-lt"/>
              </a:rPr>
              <a:t>。立案侦查发现</a:t>
            </a:r>
            <a:r>
              <a:rPr lang="zh-CN" altLang="en-US" sz="1600" dirty="0">
                <a:latin typeface="+mj-ea"/>
                <a:cs typeface="+mn-ea"/>
                <a:sym typeface="+mn-lt"/>
              </a:rPr>
              <a:t>小吴的班级根本没有更换辅导员，也没有王老师这么一个人。</a:t>
            </a:r>
            <a:endParaRPr lang="zh-CN" altLang="en-US" sz="1600" dirty="0">
              <a:latin typeface="+mj-ea"/>
              <a:cs typeface="+mn-ea"/>
              <a:sym typeface="+mn-lt"/>
            </a:endParaRPr>
          </a:p>
          <a:p>
            <a:pPr marL="0" indent="0" algn="just">
              <a:lnSpc>
                <a:spcPct val="120000"/>
              </a:lnSpc>
              <a:spcBef>
                <a:spcPts val="0"/>
              </a:spcBef>
              <a:buNone/>
            </a:pPr>
            <a:endParaRPr lang="zh-CN" altLang="zh-CN" sz="1600" dirty="0">
              <a:cs typeface="+mn-ea"/>
              <a:sym typeface="+mn-lt"/>
            </a:endParaRPr>
          </a:p>
        </p:txBody>
      </p:sp>
      <p:pic>
        <p:nvPicPr>
          <p:cNvPr id="12" name="图片 11"/>
          <p:cNvPicPr/>
          <p:nvPr/>
        </p:nvPicPr>
        <p:blipFill>
          <a:blip r:embed="rId1" cstate="print">
            <a:extLst>
              <a:ext uri="{28A0092B-C50C-407E-A947-70E740481C1C}">
                <a14:useLocalDpi xmlns:a14="http://schemas.microsoft.com/office/drawing/2010/main" val="0"/>
              </a:ext>
            </a:extLst>
          </a:blip>
          <a:stretch>
            <a:fillRect/>
          </a:stretch>
        </p:blipFill>
        <p:spPr>
          <a:xfrm>
            <a:off x="723784" y="1978321"/>
            <a:ext cx="2199669" cy="1773222"/>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8171" y="4474567"/>
            <a:ext cx="2178504" cy="1580073"/>
          </a:xfrm>
          <a:prstGeom prst="rect">
            <a:avLst/>
          </a:prstGeom>
        </p:spPr>
      </p:pic>
      <p:sp>
        <p:nvSpPr>
          <p:cNvPr id="14" name="文本框 13"/>
          <p:cNvSpPr txBox="1"/>
          <p:nvPr/>
        </p:nvSpPr>
        <p:spPr>
          <a:xfrm>
            <a:off x="695325" y="538265"/>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其他</a:t>
            </a:r>
            <a:r>
              <a:rPr lang="zh-CN" altLang="en-US" sz="4000" b="1" spc="300" dirty="0">
                <a:solidFill>
                  <a:srgbClr val="C00000"/>
                </a:solidFill>
                <a:latin typeface="微软雅黑" panose="020B0503020204020204" pitchFamily="34" charset="-122"/>
                <a:ea typeface="微软雅黑" panose="020B0503020204020204" pitchFamily="34" charset="-122"/>
              </a:rPr>
              <a:t>网络陷阱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txBox="1"/>
          <p:nvPr/>
        </p:nvSpPr>
        <p:spPr>
          <a:xfrm>
            <a:off x="695323" y="2548891"/>
            <a:ext cx="10795470" cy="3344544"/>
          </a:xfrm>
          <a:prstGeom prst="rect">
            <a:avLst/>
          </a:prstGeom>
        </p:spPr>
        <p:txBody>
          <a:bodyPr vert="horz" lIns="135005" tIns="67503" rIns="135005" bIns="67503" rtlCol="0">
            <a:noAutofit/>
          </a:bodyPr>
          <a:lstStyle>
            <a:lvl1pPr marL="720090" indent="-720090" algn="l" defTabSz="2879725" rtl="0" eaLnBrk="1" latinLnBrk="0" hangingPunct="1">
              <a:lnSpc>
                <a:spcPct val="90000"/>
              </a:lnSpc>
              <a:spcBef>
                <a:spcPts val="3150"/>
              </a:spcBef>
              <a:buFont typeface="Arial" panose="020B0604020202020204" pitchFamily="34" charset="0"/>
              <a:buChar char="•"/>
              <a:defRPr sz="8820" kern="1200">
                <a:solidFill>
                  <a:schemeClr val="tx1"/>
                </a:solidFill>
                <a:latin typeface="+mn-lt"/>
                <a:ea typeface="+mn-ea"/>
                <a:cs typeface="+mn-cs"/>
              </a:defRPr>
            </a:lvl1pPr>
            <a:lvl2pPr marL="2160270" indent="-720090" algn="l" defTabSz="2879725" rtl="0" eaLnBrk="1" latinLnBrk="0" hangingPunct="1">
              <a:lnSpc>
                <a:spcPct val="90000"/>
              </a:lnSpc>
              <a:spcBef>
                <a:spcPts val="1575"/>
              </a:spcBef>
              <a:buFont typeface="Arial" panose="020B0604020202020204" pitchFamily="34" charset="0"/>
              <a:buChar char="•"/>
              <a:defRPr sz="7560" kern="1200">
                <a:solidFill>
                  <a:schemeClr val="tx1"/>
                </a:solidFill>
                <a:latin typeface="+mn-lt"/>
                <a:ea typeface="+mn-ea"/>
                <a:cs typeface="+mn-cs"/>
              </a:defRPr>
            </a:lvl2pPr>
            <a:lvl3pPr marL="3599815" indent="-720090" algn="l" defTabSz="2879725" rtl="0" eaLnBrk="1" latinLnBrk="0" hangingPunct="1">
              <a:lnSpc>
                <a:spcPct val="90000"/>
              </a:lnSpc>
              <a:spcBef>
                <a:spcPts val="1575"/>
              </a:spcBef>
              <a:buFont typeface="Arial" panose="020B0604020202020204" pitchFamily="34" charset="0"/>
              <a:buChar char="•"/>
              <a:defRPr sz="6300" kern="1200">
                <a:solidFill>
                  <a:schemeClr val="tx1"/>
                </a:solidFill>
                <a:latin typeface="+mn-lt"/>
                <a:ea typeface="+mn-ea"/>
                <a:cs typeface="+mn-cs"/>
              </a:defRPr>
            </a:lvl3pPr>
            <a:lvl4pPr marL="503999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4pPr>
            <a:lvl5pPr marL="648017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5pPr>
            <a:lvl6pPr marL="792035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6pPr>
            <a:lvl7pPr marL="9360535"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7pPr>
            <a:lvl8pPr marL="1080008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8pPr>
            <a:lvl9pPr marL="12240260" indent="-720090" algn="l" defTabSz="2879725" rtl="0" eaLnBrk="1" latinLnBrk="0" hangingPunct="1">
              <a:lnSpc>
                <a:spcPct val="90000"/>
              </a:lnSpc>
              <a:spcBef>
                <a:spcPts val="1575"/>
              </a:spcBef>
              <a:buFont typeface="Arial" panose="020B0604020202020204" pitchFamily="34" charset="0"/>
              <a:buChar char="•"/>
              <a:defRPr sz="5670" kern="1200">
                <a:solidFill>
                  <a:schemeClr val="tx1"/>
                </a:solidFill>
                <a:latin typeface="+mn-lt"/>
                <a:ea typeface="+mn-ea"/>
                <a:cs typeface="+mn-cs"/>
              </a:defRPr>
            </a:lvl9pPr>
          </a:lstStyle>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①了解最新的网络诈骗手法，特别是针对新出现的“通缉令”“假冒领导、老师”等诈骗手法有所了解。</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②熟悉、了解自己的老师，谨防不法分子乘虚而入，以师长身份欺骗学生。</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③关于奖学金、助学金、贷款等事项一定要通过官方渠道或亲自前往办公室向老师求证核实，切不可轻信陌生来电。</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a:p>
            <a:pPr marL="0" indent="0" algn="just">
              <a:lnSpc>
                <a:spcPct val="120000"/>
              </a:lnSpc>
              <a:spcBef>
                <a:spcPts val="0"/>
              </a:spcBef>
              <a:spcAft>
                <a:spcPts val="1110"/>
              </a:spcAft>
              <a:buNone/>
            </a:pPr>
            <a:r>
              <a:rPr lang="zh-CN" altLang="en-US" sz="2400" dirty="0">
                <a:latin typeface="方正宋刻本秀楷简体" panose="02000000000000000000" pitchFamily="2" charset="-122"/>
                <a:ea typeface="方正宋刻本秀楷简体" panose="02000000000000000000" pitchFamily="2" charset="-122"/>
                <a:cs typeface="+mn-ea"/>
                <a:sym typeface="+mn-lt"/>
              </a:rPr>
              <a:t>④只要在网络上涉及支付钱财事项，哪怕是亲友的要求，也要先核实、再操作。</a:t>
            </a:r>
            <a:endParaRPr lang="zh-CN" altLang="en-US" sz="2400" dirty="0">
              <a:latin typeface="方正宋刻本秀楷简体" panose="02000000000000000000" pitchFamily="2" charset="-122"/>
              <a:ea typeface="方正宋刻本秀楷简体" panose="02000000000000000000" pitchFamily="2" charset="-122"/>
              <a:cs typeface="+mn-ea"/>
              <a:sym typeface="+mn-lt"/>
            </a:endParaRPr>
          </a:p>
        </p:txBody>
      </p:sp>
      <p:grpSp>
        <p:nvGrpSpPr>
          <p:cNvPr id="14" name="组合 13"/>
          <p:cNvGrpSpPr/>
          <p:nvPr/>
        </p:nvGrpSpPr>
        <p:grpSpPr>
          <a:xfrm>
            <a:off x="695323" y="1708510"/>
            <a:ext cx="1838325" cy="587625"/>
            <a:chOff x="12626848" y="30741004"/>
            <a:chExt cx="3308954" cy="826279"/>
          </a:xfrm>
        </p:grpSpPr>
        <p:sp>
          <p:nvSpPr>
            <p:cNvPr id="15" name="圆角矩形 14"/>
            <p:cNvSpPr/>
            <p:nvPr/>
          </p:nvSpPr>
          <p:spPr>
            <a:xfrm>
              <a:off x="12626848" y="30741004"/>
              <a:ext cx="3308954" cy="82627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5">
                <a:cs typeface="+mn-ea"/>
                <a:sym typeface="+mn-lt"/>
              </a:endParaRPr>
            </a:p>
          </p:txBody>
        </p:sp>
        <p:sp>
          <p:nvSpPr>
            <p:cNvPr id="16" name="矩形 15"/>
            <p:cNvSpPr/>
            <p:nvPr/>
          </p:nvSpPr>
          <p:spPr>
            <a:xfrm>
              <a:off x="13007141" y="30819193"/>
              <a:ext cx="2548366" cy="669899"/>
            </a:xfrm>
            <a:prstGeom prst="rect">
              <a:avLst/>
            </a:prstGeom>
          </p:spPr>
          <p:txBody>
            <a:bodyPr wrap="none">
              <a:spAutoFit/>
            </a:bodyPr>
            <a:lstStyle/>
            <a:p>
              <a:pPr algn="just">
                <a:lnSpc>
                  <a:spcPct val="120000"/>
                </a:lnSpc>
              </a:pPr>
              <a:r>
                <a:rPr lang="zh-CN" altLang="en-US" sz="2400" dirty="0">
                  <a:solidFill>
                    <a:schemeClr val="bg1"/>
                  </a:solidFill>
                  <a:latin typeface="华康俪金黑W8" panose="020B0809000000000000" pitchFamily="49" charset="-122"/>
                  <a:ea typeface="华康俪金黑W8" panose="020B0809000000000000" pitchFamily="49" charset="-122"/>
                  <a:cs typeface="+mn-ea"/>
                  <a:sym typeface="+mn-lt"/>
                </a:rPr>
                <a:t>防范建议</a:t>
              </a:r>
              <a:endParaRPr lang="en-US" altLang="zh-CN" sz="24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grpSp>
      <p:sp>
        <p:nvSpPr>
          <p:cNvPr id="8" name="文本框 7"/>
          <p:cNvSpPr txBox="1"/>
          <p:nvPr/>
        </p:nvSpPr>
        <p:spPr>
          <a:xfrm>
            <a:off x="695325" y="538265"/>
            <a:ext cx="7826490"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其他</a:t>
            </a:r>
            <a:r>
              <a:rPr lang="zh-CN" altLang="en-US" sz="4000" b="1" spc="300" dirty="0">
                <a:solidFill>
                  <a:srgbClr val="C00000"/>
                </a:solidFill>
                <a:latin typeface="微软雅黑" panose="020B0503020204020204" pitchFamily="34" charset="-122"/>
                <a:ea typeface="微软雅黑" panose="020B0503020204020204" pitchFamily="34" charset="-122"/>
              </a:rPr>
              <a:t>网络陷阱</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p:nvPr/>
        </p:nvSpPr>
        <p:spPr>
          <a:xfrm>
            <a:off x="2182755" y="502085"/>
            <a:ext cx="7826490" cy="707886"/>
          </a:xfrm>
          <a:prstGeom prst="rect">
            <a:avLst/>
          </a:prstGeom>
          <a:noFill/>
        </p:spPr>
        <p:txBody>
          <a:bodyPr wrap="square" rtlCol="0">
            <a:spAutoFit/>
          </a:bodyPr>
          <a:lstStyle/>
          <a:p>
            <a:pPr algn="ctr"/>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贻害无穷的</a:t>
            </a:r>
            <a:r>
              <a:rPr lang="zh-CN" altLang="en-US" sz="4000" b="1" spc="300" dirty="0" smtClean="0">
                <a:solidFill>
                  <a:srgbClr val="C00000"/>
                </a:solidFill>
                <a:latin typeface="微软雅黑" panose="020B0503020204020204" pitchFamily="34" charset="-122"/>
                <a:ea typeface="微软雅黑" panose="020B0503020204020204" pitchFamily="34" charset="-122"/>
              </a:rPr>
              <a:t>校园网贷</a:t>
            </a:r>
            <a:endParaRPr lang="zh-CN" altLang="en-US" sz="4400" b="1" spc="300" dirty="0">
              <a:solidFill>
                <a:srgbClr val="C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95323" y="2035583"/>
            <a:ext cx="10801351"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河南牧业经济学院饲料与动物营养专业学生郑某迷上网络赌球，输光了所有的钱后在网贷平台贷款了一万多元，但是钱越多越输，越输越贷，贷款从最初的</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万到</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万，</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万再到</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万，最后因无力偿还网络贷款，他给父母发了一条短信“爸，妈，儿子对不起你们，我真的撑不下去了，别给我收尸，太丢人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”随后从青岛的一家宾馆楼上跳了下去。</a:t>
            </a:r>
            <a:endParaRPr lang="zh-CN" altLang="en-US" sz="1600" dirty="0"/>
          </a:p>
        </p:txBody>
      </p:sp>
      <p:sp>
        <p:nvSpPr>
          <p:cNvPr id="7" name="TextBox 6"/>
          <p:cNvSpPr txBox="1"/>
          <p:nvPr/>
        </p:nvSpPr>
        <p:spPr>
          <a:xfrm>
            <a:off x="695325" y="1285385"/>
            <a:ext cx="2164701" cy="461665"/>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现实案例一：</a:t>
            </a:r>
            <a:endParaRPr lang="zh-CN" altLang="en-US" sz="2400" dirty="0">
              <a:latin typeface="微软雅黑" panose="020B0503020204020204" pitchFamily="34" charset="-122"/>
              <a:ea typeface="微软雅黑" panose="020B0503020204020204" pitchFamily="34" charset="-122"/>
            </a:endParaRPr>
          </a:p>
        </p:txBody>
      </p:sp>
      <p:sp>
        <p:nvSpPr>
          <p:cNvPr id="8" name="TextBox 7"/>
          <p:cNvSpPr txBox="1"/>
          <p:nvPr/>
        </p:nvSpPr>
        <p:spPr>
          <a:xfrm>
            <a:off x="695324" y="3649696"/>
            <a:ext cx="2164701" cy="461665"/>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现实案例二：</a:t>
            </a:r>
            <a:endParaRPr lang="zh-CN" altLang="en-US" sz="2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695325" y="4297758"/>
            <a:ext cx="10801350" cy="193899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在西安南郊一所高校上大二的小敏为了买一部</a:t>
            </a:r>
            <a:r>
              <a:rPr lang="en-US" altLang="zh-CN" sz="1600" dirty="0" err="1">
                <a:latin typeface="微软雅黑" panose="020B0503020204020204" pitchFamily="34" charset="-122"/>
                <a:ea typeface="微软雅黑" panose="020B0503020204020204" pitchFamily="34" charset="-122"/>
              </a:rPr>
              <a:t>Iphone</a:t>
            </a:r>
            <a:r>
              <a:rPr lang="zh-CN" altLang="en-US" sz="1600" dirty="0">
                <a:latin typeface="微软雅黑" panose="020B0503020204020204" pitchFamily="34" charset="-122"/>
                <a:ea typeface="微软雅黑" panose="020B0503020204020204" pitchFamily="34" charset="-122"/>
              </a:rPr>
              <a:t>手机，从“校园贷”借了</a:t>
            </a:r>
            <a:r>
              <a:rPr lang="en-US" altLang="zh-CN" sz="1600" dirty="0">
                <a:latin typeface="微软雅黑" panose="020B0503020204020204" pitchFamily="34" charset="-122"/>
                <a:ea typeface="微软雅黑" panose="020B0503020204020204" pitchFamily="34" charset="-122"/>
              </a:rPr>
              <a:t>12500</a:t>
            </a:r>
            <a:r>
              <a:rPr lang="zh-CN" altLang="en-US" sz="1600" dirty="0">
                <a:latin typeface="微软雅黑" panose="020B0503020204020204" pitchFamily="34" charset="-122"/>
                <a:ea typeface="微软雅黑" panose="020B0503020204020204" pitchFamily="34" charset="-122"/>
              </a:rPr>
              <a:t>元。钱还不上，就又从其他校园贷</a:t>
            </a:r>
            <a:r>
              <a:rPr lang="zh-CN" altLang="en-US" sz="1600" dirty="0" smtClean="0">
                <a:latin typeface="微软雅黑" panose="020B0503020204020204" pitchFamily="34" charset="-122"/>
                <a:ea typeface="微软雅黑" panose="020B0503020204020204" pitchFamily="34" charset="-122"/>
              </a:rPr>
              <a:t>借款。小敏说</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当时借了</a:t>
            </a:r>
            <a:r>
              <a:rPr lang="en-US" altLang="zh-CN" sz="1600" dirty="0">
                <a:latin typeface="微软雅黑" panose="020B0503020204020204" pitchFamily="34" charset="-122"/>
                <a:ea typeface="微软雅黑" panose="020B0503020204020204" pitchFamily="34" charset="-122"/>
              </a:rPr>
              <a:t>6500</a:t>
            </a:r>
            <a:r>
              <a:rPr lang="zh-CN" altLang="en-US" sz="1600" dirty="0">
                <a:latin typeface="微软雅黑" panose="020B0503020204020204" pitchFamily="34" charset="-122"/>
                <a:ea typeface="微软雅黑" panose="020B0503020204020204" pitchFamily="34" charset="-122"/>
              </a:rPr>
              <a:t>元，到手</a:t>
            </a:r>
            <a:r>
              <a:rPr lang="en-US" altLang="zh-CN" sz="1600" dirty="0">
                <a:latin typeface="微软雅黑" panose="020B0503020204020204" pitchFamily="34" charset="-122"/>
                <a:ea typeface="微软雅黑" panose="020B0503020204020204" pitchFamily="34" charset="-122"/>
              </a:rPr>
              <a:t>4000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2500</a:t>
            </a:r>
            <a:r>
              <a:rPr lang="zh-CN" altLang="en-US" sz="1600" dirty="0">
                <a:latin typeface="微软雅黑" panose="020B0503020204020204" pitchFamily="34" charset="-122"/>
                <a:ea typeface="微软雅黑" panose="020B0503020204020204" pitchFamily="34" charset="-122"/>
              </a:rPr>
              <a:t>元都给了中介。</a:t>
            </a:r>
            <a:r>
              <a:rPr lang="zh-CN" altLang="en-US" sz="1600" dirty="0" smtClean="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4000</a:t>
            </a:r>
            <a:r>
              <a:rPr lang="zh-CN" altLang="en-US" sz="1600" dirty="0">
                <a:latin typeface="微软雅黑" panose="020B0503020204020204" pitchFamily="34" charset="-122"/>
                <a:ea typeface="微软雅黑" panose="020B0503020204020204" pitchFamily="34" charset="-122"/>
              </a:rPr>
              <a:t>元不够买苹果手机，在虚荣心的驱使下，她又向另外一家公司借了</a:t>
            </a:r>
            <a:r>
              <a:rPr lang="en-US" altLang="zh-CN" sz="1600" dirty="0">
                <a:latin typeface="微软雅黑" panose="020B0503020204020204" pitchFamily="34" charset="-122"/>
                <a:ea typeface="微软雅黑" panose="020B0503020204020204" pitchFamily="34" charset="-122"/>
              </a:rPr>
              <a:t>6000</a:t>
            </a:r>
            <a:r>
              <a:rPr lang="zh-CN" altLang="en-US" sz="1600" dirty="0">
                <a:latin typeface="微软雅黑" panose="020B0503020204020204" pitchFamily="34" charset="-122"/>
                <a:ea typeface="微软雅黑" panose="020B0503020204020204" pitchFamily="34" charset="-122"/>
              </a:rPr>
              <a:t>元，同样是只拿到手</a:t>
            </a:r>
            <a:r>
              <a:rPr lang="en-US" altLang="zh-CN" sz="1600" dirty="0">
                <a:latin typeface="微软雅黑" panose="020B0503020204020204" pitchFamily="34" charset="-122"/>
                <a:ea typeface="微软雅黑" panose="020B0503020204020204" pitchFamily="34" charset="-122"/>
              </a:rPr>
              <a:t>4000</a:t>
            </a:r>
            <a:r>
              <a:rPr lang="zh-CN" altLang="en-US" sz="1600" dirty="0">
                <a:latin typeface="微软雅黑" panose="020B0503020204020204" pitchFamily="34" charset="-122"/>
                <a:ea typeface="微软雅黑" panose="020B0503020204020204" pitchFamily="34" charset="-122"/>
              </a:rPr>
              <a:t>元。这两笔钱都是分期还款，第一笔分</a:t>
            </a:r>
            <a:r>
              <a:rPr lang="en-US" altLang="zh-CN" sz="1600" dirty="0">
                <a:latin typeface="微软雅黑" panose="020B0503020204020204" pitchFamily="34" charset="-122"/>
                <a:ea typeface="微软雅黑" panose="020B0503020204020204" pitchFamily="34" charset="-122"/>
              </a:rPr>
              <a:t>24</a:t>
            </a:r>
            <a:r>
              <a:rPr lang="zh-CN" altLang="en-US" sz="1600" dirty="0">
                <a:latin typeface="微软雅黑" panose="020B0503020204020204" pitchFamily="34" charset="-122"/>
                <a:ea typeface="微软雅黑" panose="020B0503020204020204" pitchFamily="34" charset="-122"/>
              </a:rPr>
              <a:t>期，每期还</a:t>
            </a:r>
            <a:r>
              <a:rPr lang="en-US" altLang="zh-CN" sz="1600" dirty="0">
                <a:latin typeface="微软雅黑" panose="020B0503020204020204" pitchFamily="34" charset="-122"/>
                <a:ea typeface="微软雅黑" panose="020B0503020204020204" pitchFamily="34" charset="-122"/>
              </a:rPr>
              <a:t>426</a:t>
            </a:r>
            <a:r>
              <a:rPr lang="zh-CN" altLang="en-US" sz="1600" dirty="0">
                <a:latin typeface="微软雅黑" panose="020B0503020204020204" pitchFamily="34" charset="-122"/>
                <a:ea typeface="微软雅黑" panose="020B0503020204020204" pitchFamily="34" charset="-122"/>
              </a:rPr>
              <a:t>元；第二笔分</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期，每期还</a:t>
            </a:r>
            <a:r>
              <a:rPr lang="en-US" altLang="zh-CN" sz="1600" dirty="0">
                <a:latin typeface="微软雅黑" panose="020B0503020204020204" pitchFamily="34" charset="-122"/>
                <a:ea typeface="微软雅黑" panose="020B0503020204020204" pitchFamily="34" charset="-122"/>
              </a:rPr>
              <a:t>845</a:t>
            </a:r>
            <a:r>
              <a:rPr lang="zh-CN" altLang="en-US" sz="1600" dirty="0">
                <a:latin typeface="微软雅黑" panose="020B0503020204020204" pitchFamily="34" charset="-122"/>
                <a:ea typeface="微软雅黑" panose="020B0503020204020204" pitchFamily="34" charset="-122"/>
              </a:rPr>
              <a:t>元。她前后贷款总额有</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万多元，但实际拿到手的只有</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万多元，然而，把所有借款的本息加起来，她一共要还</a:t>
            </a:r>
            <a:r>
              <a:rPr lang="en-US" altLang="zh-CN" sz="1600" dirty="0">
                <a:latin typeface="微软雅黑" panose="020B0503020204020204" pitchFamily="34" charset="-122"/>
                <a:ea typeface="微软雅黑" panose="020B0503020204020204" pitchFamily="34" charset="-122"/>
              </a:rPr>
              <a:t>23</a:t>
            </a:r>
            <a:r>
              <a:rPr lang="zh-CN" altLang="en-US" sz="1600" dirty="0">
                <a:latin typeface="微软雅黑" panose="020B0503020204020204" pitchFamily="34" charset="-122"/>
                <a:ea typeface="微软雅黑" panose="020B0503020204020204" pitchFamily="34" charset="-122"/>
              </a:rPr>
              <a:t>万</a:t>
            </a:r>
            <a:r>
              <a:rPr lang="zh-CN" altLang="en-US" sz="1600" dirty="0" smtClean="0">
                <a:latin typeface="微软雅黑" panose="020B0503020204020204" pitchFamily="34" charset="-122"/>
                <a:ea typeface="微软雅黑" panose="020B0503020204020204" pitchFamily="34" charset="-122"/>
              </a:rPr>
              <a:t>多元，她再也无力偿还，</a:t>
            </a:r>
            <a:r>
              <a:rPr lang="zh-CN" altLang="en-US" sz="1600" dirty="0">
                <a:latin typeface="微软雅黑" panose="020B0503020204020204" pitchFamily="34" charset="-122"/>
                <a:ea typeface="微软雅黑" panose="020B0503020204020204" pitchFamily="34" charset="-122"/>
              </a:rPr>
              <a:t>她</a:t>
            </a:r>
            <a:r>
              <a:rPr lang="zh-CN" altLang="en-US" sz="1600" dirty="0" smtClean="0">
                <a:latin typeface="微软雅黑" panose="020B0503020204020204" pitchFamily="34" charset="-122"/>
                <a:ea typeface="微软雅黑" panose="020B0503020204020204" pitchFamily="34" charset="-122"/>
              </a:rPr>
              <a:t>的父亲频繁收到催款电话。</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p:nvPr/>
        </p:nvSpPr>
        <p:spPr>
          <a:xfrm>
            <a:off x="2182755" y="502085"/>
            <a:ext cx="7826490" cy="634982"/>
          </a:xfrm>
          <a:prstGeom prst="rect">
            <a:avLst/>
          </a:prstGeom>
          <a:noFill/>
        </p:spPr>
        <p:txBody>
          <a:bodyPr wrap="square" rtlCol="0">
            <a:spAutoFit/>
          </a:bodyPr>
          <a:lstStyle/>
          <a:p>
            <a:pPr algn="ctr">
              <a:lnSpc>
                <a:spcPts val="4500"/>
              </a:lnSpc>
              <a:spcBef>
                <a:spcPts val="300"/>
              </a:spcBef>
            </a:pPr>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不良校园贷款的</a:t>
            </a:r>
            <a:r>
              <a:rPr lang="zh-CN" altLang="en-US" sz="3600" b="1" dirty="0" smtClean="0">
                <a:solidFill>
                  <a:srgbClr val="C00000"/>
                </a:solidFill>
                <a:latin typeface="微软雅黑" panose="020B0503020204020204" pitchFamily="34" charset="-122"/>
                <a:ea typeface="微软雅黑" panose="020B0503020204020204" pitchFamily="34" charset="-122"/>
              </a:rPr>
              <a:t>危害</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695325" y="1293192"/>
            <a:ext cx="2164701" cy="461665"/>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一、</a:t>
            </a:r>
            <a:r>
              <a:rPr lang="zh-CN" altLang="en-US" sz="2400" dirty="0">
                <a:solidFill>
                  <a:schemeClr val="bg1"/>
                </a:solidFill>
                <a:latin typeface="微软雅黑" panose="020B0503020204020204" pitchFamily="34" charset="-122"/>
                <a:ea typeface="微软雅黑" panose="020B0503020204020204" pitchFamily="34" charset="-122"/>
              </a:rPr>
              <a:t>利率奇高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695325" y="2966400"/>
            <a:ext cx="2164701" cy="461665"/>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二、隐形担保</a:t>
            </a:r>
            <a:endParaRPr lang="zh-CN" altLang="en-US" sz="2400" dirty="0">
              <a:latin typeface="微软雅黑" panose="020B0503020204020204" pitchFamily="34" charset="-122"/>
              <a:ea typeface="微软雅黑" panose="020B0503020204020204" pitchFamily="34" charset="-122"/>
            </a:endParaRPr>
          </a:p>
        </p:txBody>
      </p:sp>
      <p:sp>
        <p:nvSpPr>
          <p:cNvPr id="10" name="TextBox 9"/>
          <p:cNvSpPr txBox="1"/>
          <p:nvPr/>
        </p:nvSpPr>
        <p:spPr>
          <a:xfrm>
            <a:off x="695325" y="4709109"/>
            <a:ext cx="2164701" cy="461665"/>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三、暴力催收</a:t>
            </a:r>
            <a:endParaRPr lang="zh-CN" altLang="en-US" sz="2400" dirty="0">
              <a:latin typeface="微软雅黑" panose="020B0503020204020204" pitchFamily="34" charset="-122"/>
              <a:ea typeface="微软雅黑" panose="020B0503020204020204" pitchFamily="34" charset="-122"/>
            </a:endParaRPr>
          </a:p>
        </p:txBody>
      </p:sp>
      <p:sp>
        <p:nvSpPr>
          <p:cNvPr id="2" name="TextBox 1"/>
          <p:cNvSpPr txBox="1"/>
          <p:nvPr/>
        </p:nvSpPr>
        <p:spPr>
          <a:xfrm>
            <a:off x="695325" y="1874208"/>
            <a:ext cx="10801350" cy="1200329"/>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一些校园不良网络借贷平台往往只宣传分期产品或小额贷款的低门槛、零首付、零利息等好处，却弱化其高利息、高违约金、高服务费的分期成本，甚至隐瞒或模糊实际资费标准、逾期滞纳金、违约金等。</a:t>
            </a:r>
            <a:endParaRPr lang="zh-CN" altLang="en-US" dirty="0"/>
          </a:p>
          <a:p>
            <a:endParaRPr lang="zh-CN" altLang="en-US" dirty="0"/>
          </a:p>
        </p:txBody>
      </p:sp>
      <p:sp>
        <p:nvSpPr>
          <p:cNvPr id="3" name="TextBox 2"/>
          <p:cNvSpPr txBox="1"/>
          <p:nvPr/>
        </p:nvSpPr>
        <p:spPr>
          <a:xfrm>
            <a:off x="695325" y="3608388"/>
            <a:ext cx="1080135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分期平台并非真的“免担保”，大学生申请过程中提供的家庭住址、父母电话、同学电话、辅导员联系方式等信息，实际上就是隐形担保</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1" name="TextBox 10"/>
          <p:cNvSpPr txBox="1"/>
          <p:nvPr/>
        </p:nvSpPr>
        <p:spPr>
          <a:xfrm>
            <a:off x="695325" y="5242173"/>
            <a:ext cx="1080135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大多数放贷公司或平台将催收工作外包给催收机构，采取短信、电话甚至上门骚扰、胁迫、跟踪、盯梢、非法拘禁等极端手段，暴力追债现象威胁学生人身安全，特别是“裸条”现象的发生，严重影响大学生的身心健康</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95325" y="591726"/>
            <a:ext cx="6801814" cy="646331"/>
          </a:xfrm>
          <a:prstGeom prst="rect">
            <a:avLst/>
          </a:prstGeom>
          <a:solidFill>
            <a:schemeClr val="bg1"/>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如何避免</a:t>
            </a:r>
            <a:r>
              <a:rPr lang="zh-CN" altLang="en-US" sz="3200" b="1" dirty="0" smtClean="0">
                <a:solidFill>
                  <a:srgbClr val="20517D"/>
                </a:solidFill>
                <a:latin typeface="微软雅黑" panose="020B0503020204020204" pitchFamily="34" charset="-122"/>
                <a:ea typeface="微软雅黑" panose="020B0503020204020204" pitchFamily="34" charset="-122"/>
              </a:rPr>
              <a:t>落入不良校园网贷的深渊？</a:t>
            </a:r>
            <a:endParaRPr lang="zh-CN" altLang="en-US" sz="3200" b="1" dirty="0">
              <a:solidFill>
                <a:srgbClr val="20517D"/>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95325" y="1520033"/>
            <a:ext cx="9795825" cy="4708981"/>
          </a:xfrm>
          <a:prstGeom prst="rect">
            <a:avLst/>
          </a:prstGeom>
          <a:noFill/>
        </p:spPr>
        <p:txBody>
          <a:bodyPr wrap="square" rtlCol="0">
            <a:spAutoFit/>
          </a:bodyPr>
          <a:lstStyle/>
          <a:p>
            <a:pPr>
              <a:lnSpc>
                <a:spcPts val="3000"/>
              </a:lnSpc>
            </a:pPr>
            <a:r>
              <a:rPr lang="zh-CN" altLang="en-US" sz="2000" b="1" dirty="0" smtClean="0">
                <a:solidFill>
                  <a:srgbClr val="C00000"/>
                </a:solidFill>
                <a:latin typeface="微软雅黑" panose="020B0503020204020204" pitchFamily="34" charset="-122"/>
                <a:ea typeface="微软雅黑" panose="020B0503020204020204" pitchFamily="34" charset="-122"/>
              </a:rPr>
              <a:t>一、拒绝透支消费</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nSpc>
                <a:spcPts val="3000"/>
              </a:lnSpc>
            </a:pPr>
            <a:r>
              <a:rPr lang="zh-CN" altLang="en-US" dirty="0">
                <a:latin typeface="微软雅黑" panose="020B0503020204020204" pitchFamily="34" charset="-122"/>
                <a:ea typeface="微软雅黑" panose="020B0503020204020204" pitchFamily="34" charset="-122"/>
              </a:rPr>
              <a:t>不虚荣，不攀比，良性消费，防止冲动消费</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ts val="3000"/>
              </a:lnSpc>
            </a:pPr>
            <a:r>
              <a:rPr lang="zh-CN" altLang="en-US" dirty="0" smtClean="0">
                <a:latin typeface="微软雅黑" panose="020B0503020204020204" pitchFamily="34" charset="-122"/>
                <a:ea typeface="微软雅黑" panose="020B0503020204020204" pitchFamily="34" charset="-122"/>
              </a:rPr>
              <a:t>不必羡慕他人，自己亦是风景</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solidFill>
                <a:srgbClr val="C00000"/>
              </a:solidFill>
              <a:latin typeface="微软雅黑" panose="020B0503020204020204" pitchFamily="34" charset="-122"/>
              <a:ea typeface="微软雅黑" panose="020B0503020204020204" pitchFamily="34" charset="-122"/>
            </a:endParaRPr>
          </a:p>
          <a:p>
            <a:pPr>
              <a:lnSpc>
                <a:spcPts val="3000"/>
              </a:lnSpc>
            </a:pPr>
            <a:r>
              <a:rPr lang="zh-CN" altLang="en-US" sz="2000" b="1" dirty="0" smtClean="0">
                <a:solidFill>
                  <a:srgbClr val="C00000"/>
                </a:solidFill>
                <a:latin typeface="微软雅黑" panose="020B0503020204020204" pitchFamily="34" charset="-122"/>
                <a:ea typeface="微软雅黑" panose="020B0503020204020204" pitchFamily="34" charset="-122"/>
              </a:rPr>
              <a:t>二、树立正确的价值观</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nSpc>
                <a:spcPts val="3000"/>
              </a:lnSpc>
            </a:pPr>
            <a:r>
              <a:rPr lang="zh-CN" altLang="en-US" dirty="0" smtClean="0">
                <a:latin typeface="微软雅黑" panose="020B0503020204020204" pitchFamily="34" charset="-122"/>
                <a:ea typeface="微软雅黑" panose="020B0503020204020204" pitchFamily="34" charset="-122"/>
              </a:rPr>
              <a:t>金钱并非是衡量一个人成功与否的标准。</a:t>
            </a:r>
            <a:endParaRPr lang="en-US" altLang="zh-CN" dirty="0" smtClean="0">
              <a:latin typeface="微软雅黑" panose="020B0503020204020204" pitchFamily="34" charset="-122"/>
              <a:ea typeface="微软雅黑" panose="020B0503020204020204" pitchFamily="34" charset="-122"/>
            </a:endParaRPr>
          </a:p>
          <a:p>
            <a:pPr>
              <a:lnSpc>
                <a:spcPts val="3000"/>
              </a:lnSpc>
            </a:pPr>
            <a:r>
              <a:rPr lang="zh-CN" altLang="en-US" dirty="0" smtClean="0">
                <a:latin typeface="微软雅黑" panose="020B0503020204020204" pitchFamily="34" charset="-122"/>
                <a:ea typeface="微软雅黑" panose="020B0503020204020204" pitchFamily="34" charset="-122"/>
              </a:rPr>
              <a:t>幸福生活也并非是依靠金钱打造而来的。</a:t>
            </a:r>
            <a:endParaRPr lang="en-US" altLang="zh-CN" dirty="0">
              <a:latin typeface="微软雅黑" panose="020B0503020204020204" pitchFamily="34" charset="-122"/>
              <a:ea typeface="微软雅黑" panose="020B0503020204020204" pitchFamily="34" charset="-122"/>
            </a:endParaRPr>
          </a:p>
          <a:p>
            <a:pPr>
              <a:lnSpc>
                <a:spcPts val="3000"/>
              </a:lnSpc>
            </a:pPr>
            <a:r>
              <a:rPr lang="zh-CN" altLang="en-US" sz="2000" b="1" dirty="0" smtClean="0">
                <a:solidFill>
                  <a:srgbClr val="C00000"/>
                </a:solidFill>
                <a:latin typeface="微软雅黑" panose="020B0503020204020204" pitchFamily="34" charset="-122"/>
                <a:ea typeface="微软雅黑" panose="020B0503020204020204" pitchFamily="34" charset="-122"/>
              </a:rPr>
              <a:t>三、保护好个人信息</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a:lnSpc>
                <a:spcPts val="3000"/>
              </a:lnSpc>
            </a:pPr>
            <a:r>
              <a:rPr lang="zh-CN" altLang="en-US" dirty="0">
                <a:latin typeface="微软雅黑" panose="020B0503020204020204" pitchFamily="34" charset="-122"/>
                <a:ea typeface="微软雅黑" panose="020B0503020204020204" pitchFamily="34" charset="-122"/>
              </a:rPr>
              <a:t>无论是身份证、学生证还是支付宝、银行卡账户，都不宜随便透露给他人，如他人用你的个人信息去进行校园贷，在你自己不知情的情况下背了一身债。</a:t>
            </a:r>
            <a:endParaRPr lang="en-US" altLang="zh-CN" dirty="0">
              <a:latin typeface="微软雅黑" panose="020B0503020204020204" pitchFamily="34" charset="-122"/>
              <a:ea typeface="微软雅黑" panose="020B0503020204020204" pitchFamily="34" charset="-122"/>
            </a:endParaRPr>
          </a:p>
          <a:p>
            <a:pPr>
              <a:lnSpc>
                <a:spcPts val="3000"/>
              </a:lnSpc>
            </a:pPr>
            <a:r>
              <a:rPr lang="zh-CN" altLang="en-US" sz="2000" b="1" dirty="0">
                <a:solidFill>
                  <a:srgbClr val="C00000"/>
                </a:solidFill>
                <a:latin typeface="微软雅黑" panose="020B0503020204020204" pitchFamily="34" charset="-122"/>
                <a:ea typeface="微软雅黑" panose="020B0503020204020204" pitchFamily="34" charset="-122"/>
              </a:rPr>
              <a:t>四、强化法律意识</a:t>
            </a:r>
            <a:endParaRPr lang="en-US" altLang="zh-CN" sz="2000" b="1" dirty="0">
              <a:solidFill>
                <a:srgbClr val="C00000"/>
              </a:solidFill>
              <a:latin typeface="微软雅黑" panose="020B0503020204020204" pitchFamily="34" charset="-122"/>
              <a:ea typeface="微软雅黑" panose="020B0503020204020204" pitchFamily="34" charset="-122"/>
            </a:endParaRPr>
          </a:p>
          <a:p>
            <a:pPr>
              <a:lnSpc>
                <a:spcPts val="3000"/>
              </a:lnSpc>
            </a:pPr>
            <a:r>
              <a:rPr lang="zh-CN" altLang="en-US" dirty="0">
                <a:latin typeface="微软雅黑" panose="020B0503020204020204" pitchFamily="34" charset="-122"/>
                <a:ea typeface="微软雅黑" panose="020B0503020204020204" pitchFamily="34" charset="-122"/>
              </a:rPr>
              <a:t>作为大学生不要参与不良校园网贷</a:t>
            </a:r>
            <a:r>
              <a:rPr lang="zh-CN" altLang="en-US" dirty="0" smtClean="0">
                <a:latin typeface="微软雅黑" panose="020B0503020204020204" pitchFamily="34" charset="-122"/>
                <a:ea typeface="微软雅黑" panose="020B0503020204020204" pitchFamily="34" charset="-122"/>
              </a:rPr>
              <a:t>，不</a:t>
            </a:r>
            <a:r>
              <a:rPr lang="zh-CN" altLang="en-US" dirty="0">
                <a:latin typeface="微软雅黑" panose="020B0503020204020204" pitchFamily="34" charset="-122"/>
                <a:ea typeface="微软雅黑" panose="020B0503020204020204" pitchFamily="34" charset="-122"/>
              </a:rPr>
              <a:t>做网贷代理，不宣传网贷，不触碰法律这条红</a:t>
            </a:r>
            <a:r>
              <a:rPr lang="zh-CN" altLang="en-US" dirty="0" smtClean="0">
                <a:latin typeface="微软雅黑" panose="020B0503020204020204" pitchFamily="34" charset="-122"/>
                <a:ea typeface="微软雅黑" panose="020B0503020204020204" pitchFamily="34" charset="-122"/>
              </a:rPr>
              <a:t>线。如果</a:t>
            </a:r>
            <a:r>
              <a:rPr lang="zh-CN" altLang="en-US" dirty="0">
                <a:latin typeface="微软雅黑" panose="020B0503020204020204" pitchFamily="34" charset="-122"/>
                <a:ea typeface="微软雅黑" panose="020B0503020204020204" pitchFamily="34" charset="-122"/>
              </a:rPr>
              <a:t>，深陷网贷陷阱，</a:t>
            </a:r>
            <a:r>
              <a:rPr lang="zh-CN" altLang="en-US" dirty="0" smtClean="0">
                <a:latin typeface="微软雅黑" panose="020B0503020204020204" pitchFamily="34" charset="-122"/>
                <a:ea typeface="微软雅黑" panose="020B0503020204020204" pitchFamily="34" charset="-122"/>
              </a:rPr>
              <a:t>一定</a:t>
            </a:r>
            <a:r>
              <a:rPr lang="zh-CN" altLang="en-US" dirty="0">
                <a:latin typeface="微软雅黑" panose="020B0503020204020204" pitchFamily="34" charset="-122"/>
                <a:ea typeface="微软雅黑" panose="020B0503020204020204" pitchFamily="34" charset="-122"/>
              </a:rPr>
              <a:t>要寻求警方的帮助，寻求法律的保护，不可走向极端</a:t>
            </a:r>
            <a:r>
              <a:rPr lang="zh-CN" altLang="en-US"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3252651"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你</a:t>
            </a:r>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会</a:t>
            </a:r>
            <a:r>
              <a:rPr lang="zh-CN" altLang="en-US" sz="4000" b="1" spc="300" dirty="0" smtClean="0">
                <a:solidFill>
                  <a:srgbClr val="C00000"/>
                </a:solidFill>
                <a:latin typeface="微软雅黑" panose="020B0503020204020204" pitchFamily="34" charset="-122"/>
                <a:ea typeface="微软雅黑" panose="020B0503020204020204" pitchFamily="34" charset="-122"/>
              </a:rPr>
              <a:t>求救</a:t>
            </a:r>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吗？</a:t>
            </a:r>
            <a:endPar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10306" t="-181" r="22287" b="-2489"/>
          <a:stretch>
            <a:fillRect/>
          </a:stretch>
        </p:blipFill>
        <p:spPr>
          <a:xfrm>
            <a:off x="3850675" y="660158"/>
            <a:ext cx="1705580" cy="615127"/>
          </a:xfrm>
          <a:prstGeom prst="rect">
            <a:avLst/>
          </a:prstGeom>
        </p:spPr>
      </p:pic>
      <p:sp>
        <p:nvSpPr>
          <p:cNvPr id="6" name="圆角矩形 5"/>
          <p:cNvSpPr/>
          <p:nvPr/>
        </p:nvSpPr>
        <p:spPr>
          <a:xfrm>
            <a:off x="695325" y="1420256"/>
            <a:ext cx="10801350" cy="1032415"/>
          </a:xfrm>
          <a:prstGeom prst="roundRect">
            <a:avLst>
              <a:gd name="adj" fmla="val 1066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 name="文本框 6"/>
          <p:cNvSpPr txBox="1"/>
          <p:nvPr/>
        </p:nvSpPr>
        <p:spPr>
          <a:xfrm>
            <a:off x="977590" y="1520964"/>
            <a:ext cx="10236820" cy="830997"/>
          </a:xfrm>
          <a:prstGeom prst="rect">
            <a:avLst/>
          </a:prstGeom>
          <a:noFill/>
        </p:spPr>
        <p:txBody>
          <a:bodyPr wrap="square" rtlCol="0">
            <a:spAutoFit/>
          </a:bodyPr>
          <a:lstStyle/>
          <a:p>
            <a:pPr>
              <a:lnSpc>
                <a:spcPct val="120000"/>
              </a:lnSpc>
            </a:pPr>
            <a:r>
              <a:rPr lang="zh-CN" altLang="en-US" sz="2000" dirty="0" smtClean="0">
                <a:latin typeface="微软雅黑 Light" panose="020B0502040204020203" pitchFamily="34" charset="-122"/>
                <a:ea typeface="微软雅黑 Light" panose="020B0502040204020203" pitchFamily="34" charset="-122"/>
                <a:cs typeface="+mn-ea"/>
                <a:sym typeface="+mn-lt"/>
              </a:rPr>
              <a:t>处于</a:t>
            </a:r>
            <a:r>
              <a:rPr lang="zh-CN" altLang="en-US" sz="2000" dirty="0">
                <a:latin typeface="微软雅黑 Light" panose="020B0502040204020203" pitchFamily="34" charset="-122"/>
                <a:ea typeface="微软雅黑 Light" panose="020B0502040204020203" pitchFamily="34" charset="-122"/>
                <a:cs typeface="+mn-ea"/>
                <a:sym typeface="+mn-lt"/>
              </a:rPr>
              <a:t>危险状况下，又没有通信工具时应及时发送简易求救信号，力求在最短的时间内获得救助。方法如下：</a:t>
            </a:r>
            <a:endParaRPr lang="zh-CN" altLang="en-US" sz="2000"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698385" y="2619940"/>
            <a:ext cx="5267518" cy="3525581"/>
          </a:xfrm>
          <a:prstGeom prst="rect">
            <a:avLst/>
          </a:prstGeom>
          <a:noFill/>
        </p:spPr>
        <p:txBody>
          <a:bodyPr wrap="square" rtlCol="0">
            <a:spAutoFit/>
          </a:bodyPr>
          <a:lstStyle/>
          <a:p>
            <a:pPr lvl="1" algn="just">
              <a:lnSpc>
                <a:spcPct val="130000"/>
              </a:lnSpc>
              <a:spcBef>
                <a:spcPts val="300"/>
              </a:spcBef>
            </a:pPr>
            <a:r>
              <a:rPr lang="en-US" altLang="zh-CN" dirty="0">
                <a:latin typeface="华康俪金黑W8" panose="020B0809000000000000" pitchFamily="49" charset="-122"/>
                <a:ea typeface="华康俪金黑W8" panose="020B0809000000000000" pitchFamily="49" charset="-122"/>
                <a:cs typeface="+mn-ea"/>
                <a:sym typeface="+mn-lt"/>
              </a:rPr>
              <a:t>1.</a:t>
            </a:r>
            <a:r>
              <a:rPr lang="zh-CN" altLang="en-US" dirty="0">
                <a:latin typeface="华康俪金黑W8" panose="020B0809000000000000" pitchFamily="49" charset="-122"/>
                <a:ea typeface="华康俪金黑W8" panose="020B0809000000000000" pitchFamily="49" charset="-122"/>
                <a:cs typeface="+mn-ea"/>
                <a:sym typeface="+mn-lt"/>
              </a:rPr>
              <a:t>声响求救信号</a:t>
            </a:r>
            <a:endParaRPr lang="en-US" altLang="zh-CN" dirty="0">
              <a:latin typeface="华康俪金黑W8" panose="020B0809000000000000" pitchFamily="49" charset="-122"/>
              <a:ea typeface="华康俪金黑W8" panose="020B0809000000000000" pitchFamily="49" charset="-122"/>
              <a:cs typeface="+mn-ea"/>
              <a:sym typeface="+mn-lt"/>
            </a:endParaRPr>
          </a:p>
          <a:p>
            <a:pPr algn="just">
              <a:lnSpc>
                <a:spcPct val="130000"/>
              </a:lnSpc>
              <a:spcBef>
                <a:spcPts val="300"/>
              </a:spcBef>
            </a:pPr>
            <a:r>
              <a:rPr lang="zh-CN" altLang="en-US" dirty="0">
                <a:cs typeface="+mn-ea"/>
                <a:sym typeface="+mn-lt"/>
              </a:rPr>
              <a:t>      采取大声喊叫、吹响哨子或敲击物品等方法发出声音，引起路人的注意。</a:t>
            </a:r>
            <a:endParaRPr lang="zh-CN" altLang="en-US" dirty="0">
              <a:cs typeface="+mn-ea"/>
              <a:sym typeface="+mn-lt"/>
            </a:endParaRPr>
          </a:p>
          <a:p>
            <a:pPr lvl="1" algn="just">
              <a:lnSpc>
                <a:spcPct val="130000"/>
              </a:lnSpc>
              <a:spcBef>
                <a:spcPts val="300"/>
              </a:spcBef>
            </a:pPr>
            <a:r>
              <a:rPr lang="en-US" altLang="zh-CN" dirty="0">
                <a:latin typeface="华康俪金黑W8" panose="020B0809000000000000" pitchFamily="49" charset="-122"/>
                <a:ea typeface="华康俪金黑W8" panose="020B0809000000000000" pitchFamily="49" charset="-122"/>
                <a:cs typeface="+mn-ea"/>
                <a:sym typeface="+mn-lt"/>
              </a:rPr>
              <a:t>2.</a:t>
            </a:r>
            <a:r>
              <a:rPr lang="zh-CN" altLang="en-US" dirty="0">
                <a:latin typeface="华康俪金黑W8" panose="020B0809000000000000" pitchFamily="49" charset="-122"/>
                <a:ea typeface="华康俪金黑W8" panose="020B0809000000000000" pitchFamily="49" charset="-122"/>
                <a:cs typeface="+mn-ea"/>
                <a:sym typeface="+mn-lt"/>
              </a:rPr>
              <a:t>光线求救信号</a:t>
            </a:r>
            <a:endParaRPr lang="en-US" altLang="zh-CN" dirty="0">
              <a:latin typeface="华康俪金黑W8" panose="020B0809000000000000" pitchFamily="49" charset="-122"/>
              <a:ea typeface="华康俪金黑W8" panose="020B0809000000000000" pitchFamily="49" charset="-122"/>
              <a:cs typeface="+mn-ea"/>
              <a:sym typeface="+mn-lt"/>
            </a:endParaRPr>
          </a:p>
          <a:p>
            <a:pPr algn="just">
              <a:lnSpc>
                <a:spcPct val="130000"/>
              </a:lnSpc>
              <a:spcBef>
                <a:spcPts val="300"/>
              </a:spcBef>
            </a:pPr>
            <a:r>
              <a:rPr lang="zh-CN" altLang="en-US" dirty="0">
                <a:cs typeface="+mn-ea"/>
                <a:sym typeface="+mn-lt"/>
              </a:rPr>
              <a:t>      利用手电筒、镜子反射太阳光等方法，反复照明。</a:t>
            </a:r>
            <a:endParaRPr lang="zh-CN" altLang="en-US" dirty="0">
              <a:cs typeface="+mn-ea"/>
              <a:sym typeface="+mn-lt"/>
            </a:endParaRPr>
          </a:p>
          <a:p>
            <a:pPr lvl="1" algn="just">
              <a:lnSpc>
                <a:spcPct val="130000"/>
              </a:lnSpc>
              <a:spcBef>
                <a:spcPts val="300"/>
              </a:spcBef>
            </a:pPr>
            <a:r>
              <a:rPr lang="en-US" altLang="zh-CN" dirty="0">
                <a:latin typeface="华康俪金黑W8" panose="020B0809000000000000" pitchFamily="49" charset="-122"/>
                <a:ea typeface="华康俪金黑W8" panose="020B0809000000000000" pitchFamily="49" charset="-122"/>
                <a:cs typeface="+mn-ea"/>
                <a:sym typeface="+mn-lt"/>
              </a:rPr>
              <a:t>3.</a:t>
            </a:r>
            <a:r>
              <a:rPr lang="zh-CN" altLang="en-US" dirty="0">
                <a:latin typeface="华康俪金黑W8" panose="020B0809000000000000" pitchFamily="49" charset="-122"/>
                <a:ea typeface="华康俪金黑W8" panose="020B0809000000000000" pitchFamily="49" charset="-122"/>
                <a:cs typeface="+mn-ea"/>
                <a:sym typeface="+mn-lt"/>
              </a:rPr>
              <a:t>投掷软物求救</a:t>
            </a:r>
            <a:endParaRPr lang="en-US" altLang="zh-CN" dirty="0">
              <a:latin typeface="华康俪金黑W8" panose="020B0809000000000000" pitchFamily="49" charset="-122"/>
              <a:ea typeface="华康俪金黑W8" panose="020B0809000000000000" pitchFamily="49" charset="-122"/>
              <a:cs typeface="+mn-ea"/>
              <a:sym typeface="+mn-lt"/>
            </a:endParaRPr>
          </a:p>
          <a:p>
            <a:pPr algn="just">
              <a:lnSpc>
                <a:spcPct val="130000"/>
              </a:lnSpc>
              <a:spcBef>
                <a:spcPts val="300"/>
              </a:spcBef>
            </a:pPr>
            <a:r>
              <a:rPr lang="zh-CN" altLang="en-US" dirty="0">
                <a:cs typeface="+mn-ea"/>
                <a:sym typeface="+mn-lt"/>
              </a:rPr>
              <a:t>      在高楼遇到危难时可以抛掷软物，如：枕头，塑料空瓶等向地面发出求救信号</a:t>
            </a:r>
            <a:r>
              <a:rPr lang="zh-CN" altLang="en-US" dirty="0" smtClean="0">
                <a:cs typeface="+mn-ea"/>
                <a:sym typeface="+mn-lt"/>
              </a:rPr>
              <a:t>。</a:t>
            </a:r>
            <a:endParaRPr lang="zh-CN" altLang="en-US" dirty="0" smtClean="0">
              <a:cs typeface="+mn-ea"/>
              <a:sym typeface="+mn-lt"/>
            </a:endParaRPr>
          </a:p>
        </p:txBody>
      </p:sp>
      <p:sp>
        <p:nvSpPr>
          <p:cNvPr id="9" name="文本框 8"/>
          <p:cNvSpPr txBox="1"/>
          <p:nvPr/>
        </p:nvSpPr>
        <p:spPr>
          <a:xfrm>
            <a:off x="6232218" y="2619940"/>
            <a:ext cx="5267518" cy="3448636"/>
          </a:xfrm>
          <a:prstGeom prst="rect">
            <a:avLst/>
          </a:prstGeom>
          <a:noFill/>
        </p:spPr>
        <p:txBody>
          <a:bodyPr wrap="square" rtlCol="0">
            <a:spAutoFit/>
          </a:bodyPr>
          <a:lstStyle/>
          <a:p>
            <a:pPr lvl="1" algn="just">
              <a:lnSpc>
                <a:spcPct val="130000"/>
              </a:lnSpc>
              <a:spcBef>
                <a:spcPts val="300"/>
              </a:spcBef>
            </a:pPr>
            <a:r>
              <a:rPr lang="en-US" altLang="zh-CN" dirty="0" smtClean="0">
                <a:latin typeface="华康俪金黑W8" panose="020B0809000000000000" pitchFamily="49" charset="-122"/>
                <a:ea typeface="华康俪金黑W8" panose="020B0809000000000000" pitchFamily="49" charset="-122"/>
                <a:cs typeface="+mn-ea"/>
                <a:sym typeface="+mn-lt"/>
              </a:rPr>
              <a:t>4.</a:t>
            </a:r>
            <a:r>
              <a:rPr lang="zh-CN" altLang="en-US" dirty="0" smtClean="0">
                <a:latin typeface="华康俪金黑W8" panose="020B0809000000000000" pitchFamily="49" charset="-122"/>
                <a:ea typeface="华康俪金黑W8" panose="020B0809000000000000" pitchFamily="49" charset="-122"/>
                <a:cs typeface="+mn-ea"/>
                <a:sym typeface="+mn-lt"/>
              </a:rPr>
              <a:t>烟雾求救信号</a:t>
            </a:r>
            <a:endParaRPr lang="en-US" altLang="zh-CN" dirty="0" smtClean="0">
              <a:latin typeface="华康俪金黑W8" panose="020B0809000000000000" pitchFamily="49" charset="-122"/>
              <a:ea typeface="华康俪金黑W8" panose="020B0809000000000000" pitchFamily="49" charset="-122"/>
              <a:cs typeface="+mn-ea"/>
              <a:sym typeface="+mn-lt"/>
            </a:endParaRPr>
          </a:p>
          <a:p>
            <a:pPr algn="just">
              <a:lnSpc>
                <a:spcPct val="130000"/>
              </a:lnSpc>
              <a:spcBef>
                <a:spcPts val="300"/>
              </a:spcBef>
            </a:pPr>
            <a:r>
              <a:rPr lang="zh-CN" altLang="en-US" dirty="0" smtClean="0">
                <a:cs typeface="+mn-ea"/>
                <a:sym typeface="+mn-lt"/>
              </a:rPr>
              <a:t>       当在野外遇到危难时，白天可燃烧树枝等植物发出烟雾，晚上可点燃干柴等可燃物发出明亮闪烁的红色火光，向周围发出求救信号。</a:t>
            </a:r>
            <a:endParaRPr lang="zh-CN" altLang="en-US" dirty="0" smtClean="0">
              <a:cs typeface="+mn-ea"/>
              <a:sym typeface="+mn-lt"/>
            </a:endParaRPr>
          </a:p>
          <a:p>
            <a:pPr lvl="1" algn="just">
              <a:lnSpc>
                <a:spcPct val="130000"/>
              </a:lnSpc>
              <a:spcBef>
                <a:spcPts val="300"/>
              </a:spcBef>
            </a:pPr>
            <a:r>
              <a:rPr lang="en-US" altLang="zh-CN" dirty="0" smtClean="0">
                <a:latin typeface="华康俪金黑W8" panose="020B0809000000000000" pitchFamily="49" charset="-122"/>
                <a:ea typeface="华康俪金黑W8" panose="020B0809000000000000" pitchFamily="49" charset="-122"/>
                <a:cs typeface="+mn-ea"/>
                <a:sym typeface="+mn-lt"/>
              </a:rPr>
              <a:t>5.</a:t>
            </a:r>
            <a:r>
              <a:rPr lang="zh-CN" altLang="en-US" dirty="0" smtClean="0">
                <a:latin typeface="华康俪金黑W8" panose="020B0809000000000000" pitchFamily="49" charset="-122"/>
                <a:ea typeface="华康俪金黑W8" panose="020B0809000000000000" pitchFamily="49" charset="-122"/>
                <a:cs typeface="+mn-ea"/>
                <a:sym typeface="+mn-lt"/>
              </a:rPr>
              <a:t>字样求救信号</a:t>
            </a:r>
            <a:endParaRPr lang="en-US" altLang="zh-CN" dirty="0" smtClean="0">
              <a:latin typeface="华康俪金黑W8" panose="020B0809000000000000" pitchFamily="49" charset="-122"/>
              <a:ea typeface="华康俪金黑W8" panose="020B0809000000000000" pitchFamily="49" charset="-122"/>
              <a:cs typeface="+mn-ea"/>
              <a:sym typeface="+mn-lt"/>
            </a:endParaRPr>
          </a:p>
          <a:p>
            <a:pPr algn="just">
              <a:lnSpc>
                <a:spcPct val="130000"/>
              </a:lnSpc>
              <a:spcBef>
                <a:spcPts val="300"/>
              </a:spcBef>
            </a:pPr>
            <a:r>
              <a:rPr lang="zh-CN" altLang="en-US" dirty="0" smtClean="0">
                <a:cs typeface="+mn-ea"/>
                <a:sym typeface="+mn-lt"/>
              </a:rPr>
              <a:t>       在野外还可以用树枝、石块等在空地上砌出</a:t>
            </a:r>
            <a:r>
              <a:rPr lang="en-US" altLang="zh-CN" dirty="0" smtClean="0">
                <a:cs typeface="+mn-ea"/>
                <a:sym typeface="+mn-lt"/>
              </a:rPr>
              <a:t>SOS</a:t>
            </a:r>
            <a:r>
              <a:rPr lang="zh-CN" altLang="en-US" dirty="0" smtClean="0">
                <a:cs typeface="+mn-ea"/>
                <a:sym typeface="+mn-lt"/>
              </a:rPr>
              <a:t>或其他求救字样。</a:t>
            </a:r>
            <a:r>
              <a:rPr lang="en-US" altLang="zh-CN" dirty="0" smtClean="0">
                <a:cs typeface="+mn-ea"/>
                <a:sym typeface="+mn-lt"/>
              </a:rPr>
              <a:t>SOS</a:t>
            </a:r>
            <a:r>
              <a:rPr lang="zh-CN" altLang="en-US" dirty="0" smtClean="0">
                <a:cs typeface="+mn-ea"/>
                <a:sym typeface="+mn-lt"/>
              </a:rPr>
              <a:t>是国际通用摩尔斯电码呼救信号，可通过声响、闪光灯形式发出三短三长三短求助信号。</a:t>
            </a:r>
            <a:endParaRPr lang="zh-CN" altLang="en-US" dirty="0">
              <a:cs typeface="+mn-ea"/>
              <a:sym typeface="+mn-lt"/>
            </a:endParaRPr>
          </a:p>
        </p:txBody>
      </p:sp>
      <p:cxnSp>
        <p:nvCxnSpPr>
          <p:cNvPr id="13" name="直接连接符 12"/>
          <p:cNvCxnSpPr/>
          <p:nvPr/>
        </p:nvCxnSpPr>
        <p:spPr>
          <a:xfrm>
            <a:off x="6096000" y="2621736"/>
            <a:ext cx="0" cy="3523785"/>
          </a:xfrm>
          <a:prstGeom prst="line">
            <a:avLst/>
          </a:prstGeom>
          <a:ln w="19050">
            <a:prstDash val="lg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extLst>
              <a:ext uri="{BEBA8EAE-BF5A-486C-A8C5-ECC9F3942E4B}">
                <a14:imgProps xmlns:a14="http://schemas.microsoft.com/office/drawing/2010/main">
                  <a14:imgLayer r:embed="rId2">
                    <a14:imgEffect>
                      <a14:saturation sat="110000"/>
                    </a14:imgEffect>
                  </a14:imgLayer>
                </a14:imgProps>
              </a:ext>
              <a:ext uri="{28A0092B-C50C-407E-A947-70E740481C1C}">
                <a14:useLocalDpi xmlns:a14="http://schemas.microsoft.com/office/drawing/2010/main" val="0"/>
              </a:ext>
            </a:extLst>
          </a:blip>
          <a:stretch>
            <a:fillRect/>
          </a:stretch>
        </p:blipFill>
        <p:spPr>
          <a:xfrm>
            <a:off x="275618" y="5928398"/>
            <a:ext cx="11637704" cy="681408"/>
          </a:xfrm>
          <a:prstGeom prst="rect">
            <a:avLst/>
          </a:prstGeom>
        </p:spPr>
      </p:pic>
      <p:sp>
        <p:nvSpPr>
          <p:cNvPr id="10" name="矩形 9"/>
          <p:cNvSpPr/>
          <p:nvPr/>
        </p:nvSpPr>
        <p:spPr>
          <a:xfrm>
            <a:off x="275618" y="262573"/>
            <a:ext cx="11625943" cy="63616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6338035" cy="707886"/>
          </a:xfrm>
          <a:prstGeom prst="rect">
            <a:avLst/>
          </a:prstGeom>
          <a:noFill/>
        </p:spPr>
        <p:txBody>
          <a:bodyPr wrap="square" rtlCol="0">
            <a:spAutoFit/>
          </a:bodyPr>
          <a:lstStyle/>
          <a:p>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发生在身边的</a:t>
            </a:r>
            <a:r>
              <a:rPr lang="zh-CN" altLang="en-US" sz="4000" b="1" spc="300" dirty="0">
                <a:solidFill>
                  <a:srgbClr val="C00000"/>
                </a:solidFill>
                <a:latin typeface="微软雅黑" panose="020B0503020204020204" pitchFamily="34" charset="-122"/>
                <a:ea typeface="微软雅黑" panose="020B0503020204020204" pitchFamily="34" charset="-122"/>
              </a:rPr>
              <a:t>火灾事故</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695325" y="1427223"/>
            <a:ext cx="10798290" cy="5076198"/>
          </a:xfrm>
          <a:prstGeom prst="rect">
            <a:avLst/>
          </a:prstGeom>
        </p:spPr>
        <p:txBody>
          <a:bodyPr wrap="square">
            <a:spAutoFit/>
          </a:bodyPr>
          <a:lstStyle/>
          <a:p>
            <a:pPr algn="just">
              <a:lnSpc>
                <a:spcPct val="120000"/>
              </a:lnSpc>
              <a:spcBef>
                <a:spcPts val="600"/>
              </a:spcBef>
            </a:pPr>
            <a:r>
              <a:rPr lang="zh-CN" altLang="en-US" sz="2400" dirty="0" smtClean="0">
                <a:latin typeface="华康俪金黑W8" panose="020B0809000000000000" pitchFamily="49" charset="-122"/>
                <a:ea typeface="华康俪金黑W8" panose="020B0809000000000000" pitchFamily="49" charset="-122"/>
                <a:cs typeface="+mn-ea"/>
                <a:sym typeface="+mn-lt"/>
              </a:rPr>
              <a:t>   上海</a:t>
            </a:r>
            <a:r>
              <a:rPr lang="zh-CN" altLang="en-US" sz="2400" dirty="0">
                <a:latin typeface="华康俪金黑W8" panose="020B0809000000000000" pitchFamily="49" charset="-122"/>
                <a:ea typeface="华康俪金黑W8" panose="020B0809000000000000" pitchFamily="49" charset="-122"/>
                <a:cs typeface="+mn-ea"/>
                <a:sym typeface="+mn-lt"/>
              </a:rPr>
              <a:t>商学院</a:t>
            </a:r>
            <a:r>
              <a:rPr lang="en-US" altLang="zh-CN" sz="2400" dirty="0">
                <a:latin typeface="华康俪金黑W8" panose="020B0809000000000000" pitchFamily="49" charset="-122"/>
                <a:ea typeface="华康俪金黑W8" panose="020B0809000000000000" pitchFamily="49" charset="-122"/>
                <a:cs typeface="+mn-ea"/>
                <a:sym typeface="+mn-lt"/>
              </a:rPr>
              <a:t>——4</a:t>
            </a:r>
            <a:r>
              <a:rPr lang="zh-CN" altLang="en-US" sz="2400" dirty="0">
                <a:latin typeface="华康俪金黑W8" panose="020B0809000000000000" pitchFamily="49" charset="-122"/>
                <a:ea typeface="华康俪金黑W8" panose="020B0809000000000000" pitchFamily="49" charset="-122"/>
                <a:cs typeface="+mn-ea"/>
                <a:sym typeface="+mn-lt"/>
              </a:rPr>
              <a:t>人死亡</a:t>
            </a:r>
            <a:endParaRPr lang="zh-CN" altLang="en-US" sz="2400" dirty="0">
              <a:latin typeface="华康俪金黑W8" panose="020B0809000000000000" pitchFamily="49" charset="-122"/>
              <a:ea typeface="华康俪金黑W8" panose="020B0809000000000000" pitchFamily="49" charset="-122"/>
              <a:cs typeface="+mn-ea"/>
              <a:sym typeface="+mn-lt"/>
            </a:endParaRPr>
          </a:p>
          <a:p>
            <a:pPr algn="just">
              <a:lnSpc>
                <a:spcPct val="120000"/>
              </a:lnSpc>
              <a:spcBef>
                <a:spcPts val="600"/>
              </a:spcBef>
            </a:pPr>
            <a:r>
              <a:rPr lang="en-US" altLang="zh-CN" sz="1600" dirty="0" smtClean="0">
                <a:cs typeface="+mn-ea"/>
                <a:sym typeface="+mn-lt"/>
              </a:rPr>
              <a:t>2008</a:t>
            </a:r>
            <a:r>
              <a:rPr lang="zh-CN" altLang="en-US" sz="1600" dirty="0">
                <a:cs typeface="+mn-ea"/>
                <a:sym typeface="+mn-lt"/>
              </a:rPr>
              <a:t>年</a:t>
            </a:r>
            <a:r>
              <a:rPr lang="en-US" altLang="zh-CN" sz="1600" dirty="0">
                <a:cs typeface="+mn-ea"/>
                <a:sym typeface="+mn-lt"/>
              </a:rPr>
              <a:t>11</a:t>
            </a:r>
            <a:r>
              <a:rPr lang="zh-CN" altLang="en-US" sz="1600" dirty="0">
                <a:cs typeface="+mn-ea"/>
                <a:sym typeface="+mn-lt"/>
              </a:rPr>
              <a:t>月</a:t>
            </a:r>
            <a:r>
              <a:rPr lang="en-US" altLang="zh-CN" sz="1600" dirty="0">
                <a:cs typeface="+mn-ea"/>
                <a:sym typeface="+mn-lt"/>
              </a:rPr>
              <a:t>14</a:t>
            </a:r>
            <a:r>
              <a:rPr lang="zh-CN" altLang="en-US" sz="1600" dirty="0">
                <a:cs typeface="+mn-ea"/>
                <a:sym typeface="+mn-lt"/>
              </a:rPr>
              <a:t>日早晨</a:t>
            </a:r>
            <a:r>
              <a:rPr lang="en-US" altLang="zh-CN" sz="1600" dirty="0">
                <a:cs typeface="+mn-ea"/>
                <a:sym typeface="+mn-lt"/>
              </a:rPr>
              <a:t>6</a:t>
            </a:r>
            <a:r>
              <a:rPr lang="zh-CN" altLang="en-US" sz="1600" dirty="0">
                <a:cs typeface="+mn-ea"/>
                <a:sym typeface="+mn-lt"/>
              </a:rPr>
              <a:t>时</a:t>
            </a:r>
            <a:r>
              <a:rPr lang="en-US" altLang="zh-CN" sz="1600" dirty="0">
                <a:cs typeface="+mn-ea"/>
                <a:sym typeface="+mn-lt"/>
              </a:rPr>
              <a:t>10</a:t>
            </a:r>
            <a:r>
              <a:rPr lang="zh-CN" altLang="en-US" sz="1600" dirty="0">
                <a:cs typeface="+mn-ea"/>
                <a:sym typeface="+mn-lt"/>
              </a:rPr>
              <a:t>分左右，上海商学院徐汇校区一学生宿舍楼发生火灾，火势迅速蔓延导致烟火过大，</a:t>
            </a:r>
            <a:r>
              <a:rPr lang="en-US" altLang="zh-CN" sz="1600" dirty="0">
                <a:cs typeface="+mn-ea"/>
                <a:sym typeface="+mn-lt"/>
              </a:rPr>
              <a:t>4</a:t>
            </a:r>
            <a:r>
              <a:rPr lang="zh-CN" altLang="en-US" sz="1600" dirty="0">
                <a:cs typeface="+mn-ea"/>
                <a:sym typeface="+mn-lt"/>
              </a:rPr>
              <a:t>名女生在消防队员赶到之前从</a:t>
            </a:r>
            <a:r>
              <a:rPr lang="en-US" altLang="zh-CN" sz="1600" dirty="0">
                <a:cs typeface="+mn-ea"/>
                <a:sym typeface="+mn-lt"/>
              </a:rPr>
              <a:t>6</a:t>
            </a:r>
            <a:r>
              <a:rPr lang="zh-CN" altLang="en-US" sz="1600" dirty="0">
                <a:cs typeface="+mn-ea"/>
                <a:sym typeface="+mn-lt"/>
              </a:rPr>
              <a:t>楼宿舍阳台跳楼逃生，不幸全部遇难。火灾事故初步判断原因是，寝室里使用“热得快”引发电器故障并将周围可燃物引燃所致</a:t>
            </a:r>
            <a:r>
              <a:rPr lang="zh-CN" altLang="en-US" sz="1600" dirty="0" smtClean="0">
                <a:cs typeface="+mn-ea"/>
                <a:sym typeface="+mn-lt"/>
              </a:rPr>
              <a:t>。</a:t>
            </a:r>
            <a:endParaRPr lang="zh-CN" altLang="en-US" sz="1600" dirty="0">
              <a:cs typeface="+mn-ea"/>
              <a:sym typeface="+mn-lt"/>
            </a:endParaRPr>
          </a:p>
          <a:p>
            <a:pPr algn="just">
              <a:lnSpc>
                <a:spcPct val="120000"/>
              </a:lnSpc>
              <a:spcBef>
                <a:spcPts val="600"/>
              </a:spcBef>
              <a:spcAft>
                <a:spcPts val="300"/>
              </a:spcAft>
            </a:pPr>
            <a:r>
              <a:rPr lang="zh-CN" altLang="en-US" sz="2400" dirty="0">
                <a:latin typeface="华康俪金黑W8" panose="020B0809000000000000" pitchFamily="49" charset="-122"/>
                <a:ea typeface="华康俪金黑W8" panose="020B0809000000000000" pitchFamily="49" charset="-122"/>
                <a:cs typeface="+mn-ea"/>
                <a:sym typeface="+mn-lt"/>
              </a:rPr>
              <a:t>  </a:t>
            </a:r>
            <a:r>
              <a:rPr lang="zh-CN" altLang="en-US" sz="2400" dirty="0" smtClean="0">
                <a:latin typeface="华康俪金黑W8" panose="020B0809000000000000" pitchFamily="49" charset="-122"/>
                <a:ea typeface="华康俪金黑W8" panose="020B0809000000000000" pitchFamily="49" charset="-122"/>
                <a:cs typeface="+mn-ea"/>
                <a:sym typeface="+mn-lt"/>
              </a:rPr>
              <a:t> 中央民族大学</a:t>
            </a:r>
            <a:r>
              <a:rPr lang="en-US" altLang="zh-CN" sz="2400" dirty="0">
                <a:latin typeface="华康俪金黑W8" panose="020B0809000000000000" pitchFamily="49" charset="-122"/>
                <a:ea typeface="华康俪金黑W8" panose="020B0809000000000000" pitchFamily="49" charset="-122"/>
                <a:cs typeface="+mn-ea"/>
                <a:sym typeface="+mn-lt"/>
              </a:rPr>
              <a:t>—</a:t>
            </a:r>
            <a:r>
              <a:rPr lang="zh-CN" altLang="en-US" sz="2400" dirty="0">
                <a:latin typeface="华康俪金黑W8" panose="020B0809000000000000" pitchFamily="49" charset="-122"/>
                <a:ea typeface="华康俪金黑W8" panose="020B0809000000000000" pitchFamily="49" charset="-122"/>
                <a:cs typeface="+mn-ea"/>
                <a:sym typeface="+mn-lt"/>
              </a:rPr>
              <a:t>上千女生疏散</a:t>
            </a:r>
            <a:endParaRPr lang="zh-CN" altLang="en-US" sz="2400" dirty="0">
              <a:latin typeface="华康俪金黑W8" panose="020B0809000000000000" pitchFamily="49" charset="-122"/>
              <a:ea typeface="华康俪金黑W8" panose="020B0809000000000000" pitchFamily="49" charset="-122"/>
              <a:cs typeface="+mn-ea"/>
              <a:sym typeface="+mn-lt"/>
            </a:endParaRPr>
          </a:p>
          <a:p>
            <a:pPr algn="just">
              <a:lnSpc>
                <a:spcPct val="120000"/>
              </a:lnSpc>
              <a:spcBef>
                <a:spcPts val="600"/>
              </a:spcBef>
            </a:pPr>
            <a:r>
              <a:rPr lang="en-US" altLang="zh-CN" sz="1600" dirty="0">
                <a:cs typeface="+mn-ea"/>
                <a:sym typeface="+mn-lt"/>
              </a:rPr>
              <a:t>2008</a:t>
            </a:r>
            <a:r>
              <a:rPr lang="zh-CN" altLang="en-US" sz="1600" dirty="0">
                <a:cs typeface="+mn-ea"/>
                <a:sym typeface="+mn-lt"/>
              </a:rPr>
              <a:t>年</a:t>
            </a:r>
            <a:r>
              <a:rPr lang="en-US" altLang="zh-CN" sz="1600" dirty="0">
                <a:cs typeface="+mn-ea"/>
                <a:sym typeface="+mn-lt"/>
              </a:rPr>
              <a:t>5</a:t>
            </a:r>
            <a:r>
              <a:rPr lang="zh-CN" altLang="en-US" sz="1600" dirty="0">
                <a:cs typeface="+mn-ea"/>
                <a:sym typeface="+mn-lt"/>
              </a:rPr>
              <a:t>月</a:t>
            </a:r>
            <a:r>
              <a:rPr lang="en-US" altLang="zh-CN" sz="1600" dirty="0">
                <a:cs typeface="+mn-ea"/>
                <a:sym typeface="+mn-lt"/>
              </a:rPr>
              <a:t>5</a:t>
            </a:r>
            <a:r>
              <a:rPr lang="zh-CN" altLang="en-US" sz="1600" dirty="0">
                <a:cs typeface="+mn-ea"/>
                <a:sym typeface="+mn-lt"/>
              </a:rPr>
              <a:t>日中央民族大学</a:t>
            </a:r>
            <a:r>
              <a:rPr lang="en-US" altLang="zh-CN" sz="1600" dirty="0">
                <a:cs typeface="+mn-ea"/>
                <a:sym typeface="+mn-lt"/>
              </a:rPr>
              <a:t>28</a:t>
            </a:r>
            <a:r>
              <a:rPr lang="zh-CN" altLang="en-US" sz="1600" dirty="0">
                <a:cs typeface="+mn-ea"/>
                <a:sym typeface="+mn-lt"/>
              </a:rPr>
              <a:t>号楼</a:t>
            </a:r>
            <a:r>
              <a:rPr lang="en-US" altLang="zh-CN" sz="1600" dirty="0">
                <a:cs typeface="+mn-ea"/>
                <a:sym typeface="+mn-lt"/>
              </a:rPr>
              <a:t>6</a:t>
            </a:r>
            <a:r>
              <a:rPr lang="zh-CN" altLang="en-US" sz="1600" dirty="0">
                <a:cs typeface="+mn-ea"/>
                <a:sym typeface="+mn-lt"/>
              </a:rPr>
              <a:t>层</a:t>
            </a:r>
            <a:r>
              <a:rPr lang="en-US" altLang="zh-CN" sz="1600" dirty="0">
                <a:cs typeface="+mn-ea"/>
                <a:sym typeface="+mn-lt"/>
              </a:rPr>
              <a:t>S0601</a:t>
            </a:r>
            <a:r>
              <a:rPr lang="zh-CN" altLang="en-US" sz="1600" dirty="0">
                <a:cs typeface="+mn-ea"/>
                <a:sym typeface="+mn-lt"/>
              </a:rPr>
              <a:t>女生宿舍发生火灾，着火后楼内到处弥漫着浓烟，</a:t>
            </a:r>
            <a:r>
              <a:rPr lang="en-US" altLang="zh-CN" sz="1600" dirty="0">
                <a:cs typeface="+mn-ea"/>
                <a:sym typeface="+mn-lt"/>
              </a:rPr>
              <a:t>6</a:t>
            </a:r>
            <a:r>
              <a:rPr lang="zh-CN" altLang="en-US" sz="1600" dirty="0">
                <a:cs typeface="+mn-ea"/>
                <a:sym typeface="+mn-lt"/>
              </a:rPr>
              <a:t>层的能见度更是不足</a:t>
            </a:r>
            <a:r>
              <a:rPr lang="en-US" altLang="zh-CN" sz="1600" dirty="0">
                <a:cs typeface="+mn-ea"/>
                <a:sym typeface="+mn-lt"/>
              </a:rPr>
              <a:t>10</a:t>
            </a:r>
            <a:r>
              <a:rPr lang="zh-CN" altLang="en-US" sz="1600" dirty="0">
                <a:cs typeface="+mn-ea"/>
                <a:sym typeface="+mn-lt"/>
              </a:rPr>
              <a:t>米。着火的宿舍楼可容纳学生</a:t>
            </a:r>
            <a:r>
              <a:rPr lang="en-US" altLang="zh-CN" sz="1600" dirty="0">
                <a:cs typeface="+mn-ea"/>
                <a:sym typeface="+mn-lt"/>
              </a:rPr>
              <a:t>3000</a:t>
            </a:r>
            <a:r>
              <a:rPr lang="zh-CN" altLang="en-US" sz="1600" dirty="0">
                <a:cs typeface="+mn-ea"/>
                <a:sym typeface="+mn-lt"/>
              </a:rPr>
              <a:t>余人。火灾发生时大部分学生都在楼内，所幸消防员及时赶到将上千学生被紧急疏散，事故才没有造人员伤亡。宿舍最初起火部位为物品摆放架上的接线板部位。该接线板部位因电器插头连接不规范，且长时间充电造成电器线路发生短路，火花引燃该接线板附近的布帘等可燃物蔓延向上造成火灾</a:t>
            </a:r>
            <a:r>
              <a:rPr lang="zh-CN" altLang="en-US" sz="1600" dirty="0" smtClean="0">
                <a:cs typeface="+mn-ea"/>
                <a:sym typeface="+mn-lt"/>
              </a:rPr>
              <a:t>。</a:t>
            </a:r>
            <a:endParaRPr lang="zh-CN" altLang="en-US" sz="1600" dirty="0">
              <a:cs typeface="+mn-ea"/>
              <a:sym typeface="+mn-lt"/>
            </a:endParaRPr>
          </a:p>
          <a:p>
            <a:pPr algn="just">
              <a:lnSpc>
                <a:spcPct val="120000"/>
              </a:lnSpc>
              <a:spcBef>
                <a:spcPts val="600"/>
              </a:spcBef>
            </a:pPr>
            <a:r>
              <a:rPr lang="zh-CN" altLang="en-US" sz="2400" dirty="0">
                <a:latin typeface="华康俪金黑W8" panose="020B0809000000000000" pitchFamily="49" charset="-122"/>
                <a:ea typeface="华康俪金黑W8" panose="020B0809000000000000" pitchFamily="49" charset="-122"/>
                <a:cs typeface="+mn-ea"/>
                <a:sym typeface="+mn-lt"/>
              </a:rPr>
              <a:t>  </a:t>
            </a:r>
            <a:r>
              <a:rPr lang="zh-CN" altLang="en-US" sz="2400" dirty="0" smtClean="0">
                <a:latin typeface="华康俪金黑W8" panose="020B0809000000000000" pitchFamily="49" charset="-122"/>
                <a:ea typeface="华康俪金黑W8" panose="020B0809000000000000" pitchFamily="49" charset="-122"/>
                <a:cs typeface="+mn-ea"/>
                <a:sym typeface="+mn-lt"/>
              </a:rPr>
              <a:t> 东北师范大学</a:t>
            </a:r>
            <a:r>
              <a:rPr lang="en-US" altLang="zh-CN" sz="2400" dirty="0">
                <a:latin typeface="华康俪金黑W8" panose="020B0809000000000000" pitchFamily="49" charset="-122"/>
                <a:ea typeface="华康俪金黑W8" panose="020B0809000000000000" pitchFamily="49" charset="-122"/>
                <a:cs typeface="+mn-ea"/>
                <a:sym typeface="+mn-lt"/>
              </a:rPr>
              <a:t>—500</a:t>
            </a:r>
            <a:r>
              <a:rPr lang="zh-CN" altLang="en-US" sz="2400" dirty="0">
                <a:latin typeface="华康俪金黑W8" panose="020B0809000000000000" pitchFamily="49" charset="-122"/>
                <a:ea typeface="华康俪金黑W8" panose="020B0809000000000000" pitchFamily="49" charset="-122"/>
                <a:cs typeface="+mn-ea"/>
                <a:sym typeface="+mn-lt"/>
              </a:rPr>
              <a:t>学生被困</a:t>
            </a:r>
            <a:endParaRPr lang="zh-CN" altLang="en-US" sz="2400" dirty="0">
              <a:latin typeface="华康俪金黑W8" panose="020B0809000000000000" pitchFamily="49" charset="-122"/>
              <a:ea typeface="华康俪金黑W8" panose="020B0809000000000000" pitchFamily="49" charset="-122"/>
              <a:cs typeface="+mn-ea"/>
              <a:sym typeface="+mn-lt"/>
            </a:endParaRPr>
          </a:p>
          <a:p>
            <a:pPr algn="just">
              <a:lnSpc>
                <a:spcPct val="120000"/>
              </a:lnSpc>
              <a:spcBef>
                <a:spcPts val="600"/>
              </a:spcBef>
            </a:pPr>
            <a:r>
              <a:rPr lang="en-US" altLang="zh-CN" sz="1600" dirty="0">
                <a:cs typeface="+mn-ea"/>
                <a:sym typeface="+mn-lt"/>
              </a:rPr>
              <a:t>2007</a:t>
            </a:r>
            <a:r>
              <a:rPr lang="zh-CN" altLang="en-US" sz="1600" dirty="0">
                <a:cs typeface="+mn-ea"/>
                <a:sym typeface="+mn-lt"/>
              </a:rPr>
              <a:t>年</a:t>
            </a:r>
            <a:r>
              <a:rPr lang="en-US" altLang="zh-CN" sz="1600" dirty="0">
                <a:cs typeface="+mn-ea"/>
                <a:sym typeface="+mn-lt"/>
              </a:rPr>
              <a:t>01</a:t>
            </a:r>
            <a:r>
              <a:rPr lang="zh-CN" altLang="en-US" sz="1600" dirty="0">
                <a:cs typeface="+mn-ea"/>
                <a:sym typeface="+mn-lt"/>
              </a:rPr>
              <a:t>月</a:t>
            </a:r>
            <a:r>
              <a:rPr lang="en-US" altLang="zh-CN" sz="1600" dirty="0">
                <a:cs typeface="+mn-ea"/>
                <a:sym typeface="+mn-lt"/>
              </a:rPr>
              <a:t>11</a:t>
            </a:r>
            <a:r>
              <a:rPr lang="zh-CN" altLang="en-US" sz="1600" dirty="0">
                <a:cs typeface="+mn-ea"/>
                <a:sym typeface="+mn-lt"/>
              </a:rPr>
              <a:t>东北师范大学研究生宿舍</a:t>
            </a:r>
            <a:r>
              <a:rPr lang="en-US" altLang="zh-CN" sz="1600" dirty="0">
                <a:cs typeface="+mn-ea"/>
                <a:sym typeface="+mn-lt"/>
              </a:rPr>
              <a:t>2</a:t>
            </a:r>
            <a:r>
              <a:rPr lang="zh-CN" altLang="en-US" sz="1600" dirty="0">
                <a:cs typeface="+mn-ea"/>
                <a:sym typeface="+mn-lt"/>
              </a:rPr>
              <a:t>舍一楼发生火灾，浓烟将十一层高的整个宿舍笼罩，楼上百余个寝室的</a:t>
            </a:r>
            <a:r>
              <a:rPr lang="en-US" altLang="zh-CN" sz="1600" dirty="0">
                <a:cs typeface="+mn-ea"/>
                <a:sym typeface="+mn-lt"/>
              </a:rPr>
              <a:t>500</a:t>
            </a:r>
            <a:r>
              <a:rPr lang="zh-CN" altLang="en-US" sz="1600" dirty="0">
                <a:cs typeface="+mn-ea"/>
                <a:sym typeface="+mn-lt"/>
              </a:rPr>
              <a:t>余名学生被困。在浓烟的威胁下，大部分学生采取用湿毛巾捂住口鼻、弯腰逃生等方式自救，但仍有个别学生因受不了浓烟的熏呛做出将要跳楼的举动。危急时刻，在消防队员制止下，这几名学生最终被送至安全地带，消防人员救人与灭火同步进行。大火被扑灭，被困的</a:t>
            </a:r>
            <a:r>
              <a:rPr lang="en-US" altLang="zh-CN" sz="1600" dirty="0">
                <a:cs typeface="+mn-ea"/>
                <a:sym typeface="+mn-lt"/>
              </a:rPr>
              <a:t>500</a:t>
            </a:r>
            <a:r>
              <a:rPr lang="zh-CN" altLang="en-US" sz="1600" dirty="0">
                <a:cs typeface="+mn-ea"/>
                <a:sym typeface="+mn-lt"/>
              </a:rPr>
              <a:t>余名学生被成功疏散到安全地带。</a:t>
            </a:r>
            <a:endParaRPr lang="zh-CN" altLang="en-US" sz="1600" dirty="0">
              <a:cs typeface="+mn-ea"/>
              <a:sym typeface="+mn-lt"/>
            </a:endParaRPr>
          </a:p>
        </p:txBody>
      </p:sp>
      <p:sp>
        <p:nvSpPr>
          <p:cNvPr id="6" name="Freeform 172"/>
          <p:cNvSpPr>
            <a:spLocks noEditPoints="1"/>
          </p:cNvSpPr>
          <p:nvPr/>
        </p:nvSpPr>
        <p:spPr bwMode="auto">
          <a:xfrm>
            <a:off x="806836" y="1519934"/>
            <a:ext cx="352890" cy="352890"/>
          </a:xfrm>
          <a:custGeom>
            <a:avLst/>
            <a:gdLst>
              <a:gd name="T0" fmla="*/ 99 w 198"/>
              <a:gd name="T1" fmla="*/ 0 h 198"/>
              <a:gd name="T2" fmla="*/ 0 w 198"/>
              <a:gd name="T3" fmla="*/ 99 h 198"/>
              <a:gd name="T4" fmla="*/ 99 w 198"/>
              <a:gd name="T5" fmla="*/ 198 h 198"/>
              <a:gd name="T6" fmla="*/ 198 w 198"/>
              <a:gd name="T7" fmla="*/ 99 h 198"/>
              <a:gd name="T8" fmla="*/ 99 w 198"/>
              <a:gd name="T9" fmla="*/ 0 h 198"/>
              <a:gd name="T10" fmla="*/ 151 w 198"/>
              <a:gd name="T11" fmla="*/ 159 h 198"/>
              <a:gd name="T12" fmla="*/ 146 w 198"/>
              <a:gd name="T13" fmla="*/ 164 h 198"/>
              <a:gd name="T14" fmla="*/ 54 w 198"/>
              <a:gd name="T15" fmla="*/ 164 h 198"/>
              <a:gd name="T16" fmla="*/ 49 w 198"/>
              <a:gd name="T17" fmla="*/ 159 h 198"/>
              <a:gd name="T18" fmla="*/ 49 w 198"/>
              <a:gd name="T19" fmla="*/ 149 h 198"/>
              <a:gd name="T20" fmla="*/ 54 w 198"/>
              <a:gd name="T21" fmla="*/ 144 h 198"/>
              <a:gd name="T22" fmla="*/ 146 w 198"/>
              <a:gd name="T23" fmla="*/ 144 h 198"/>
              <a:gd name="T24" fmla="*/ 151 w 198"/>
              <a:gd name="T25" fmla="*/ 149 h 198"/>
              <a:gd name="T26" fmla="*/ 151 w 198"/>
              <a:gd name="T27" fmla="*/ 159 h 198"/>
              <a:gd name="T28" fmla="*/ 100 w 198"/>
              <a:gd name="T29" fmla="*/ 134 h 198"/>
              <a:gd name="T30" fmla="*/ 48 w 198"/>
              <a:gd name="T31" fmla="*/ 76 h 198"/>
              <a:gd name="T32" fmla="*/ 75 w 198"/>
              <a:gd name="T33" fmla="*/ 76 h 198"/>
              <a:gd name="T34" fmla="*/ 75 w 198"/>
              <a:gd name="T35" fmla="*/ 28 h 198"/>
              <a:gd name="T36" fmla="*/ 123 w 198"/>
              <a:gd name="T37" fmla="*/ 28 h 198"/>
              <a:gd name="T38" fmla="*/ 123 w 198"/>
              <a:gd name="T39" fmla="*/ 76 h 198"/>
              <a:gd name="T40" fmla="*/ 152 w 198"/>
              <a:gd name="T41" fmla="*/ 76 h 198"/>
              <a:gd name="T42" fmla="*/ 100 w 198"/>
              <a:gd name="T43" fmla="*/ 1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7" name="Freeform 172"/>
          <p:cNvSpPr>
            <a:spLocks noEditPoints="1"/>
          </p:cNvSpPr>
          <p:nvPr/>
        </p:nvSpPr>
        <p:spPr bwMode="auto">
          <a:xfrm>
            <a:off x="806836" y="2986918"/>
            <a:ext cx="352890" cy="352890"/>
          </a:xfrm>
          <a:custGeom>
            <a:avLst/>
            <a:gdLst>
              <a:gd name="T0" fmla="*/ 99 w 198"/>
              <a:gd name="T1" fmla="*/ 0 h 198"/>
              <a:gd name="T2" fmla="*/ 0 w 198"/>
              <a:gd name="T3" fmla="*/ 99 h 198"/>
              <a:gd name="T4" fmla="*/ 99 w 198"/>
              <a:gd name="T5" fmla="*/ 198 h 198"/>
              <a:gd name="T6" fmla="*/ 198 w 198"/>
              <a:gd name="T7" fmla="*/ 99 h 198"/>
              <a:gd name="T8" fmla="*/ 99 w 198"/>
              <a:gd name="T9" fmla="*/ 0 h 198"/>
              <a:gd name="T10" fmla="*/ 151 w 198"/>
              <a:gd name="T11" fmla="*/ 159 h 198"/>
              <a:gd name="T12" fmla="*/ 146 w 198"/>
              <a:gd name="T13" fmla="*/ 164 h 198"/>
              <a:gd name="T14" fmla="*/ 54 w 198"/>
              <a:gd name="T15" fmla="*/ 164 h 198"/>
              <a:gd name="T16" fmla="*/ 49 w 198"/>
              <a:gd name="T17" fmla="*/ 159 h 198"/>
              <a:gd name="T18" fmla="*/ 49 w 198"/>
              <a:gd name="T19" fmla="*/ 149 h 198"/>
              <a:gd name="T20" fmla="*/ 54 w 198"/>
              <a:gd name="T21" fmla="*/ 144 h 198"/>
              <a:gd name="T22" fmla="*/ 146 w 198"/>
              <a:gd name="T23" fmla="*/ 144 h 198"/>
              <a:gd name="T24" fmla="*/ 151 w 198"/>
              <a:gd name="T25" fmla="*/ 149 h 198"/>
              <a:gd name="T26" fmla="*/ 151 w 198"/>
              <a:gd name="T27" fmla="*/ 159 h 198"/>
              <a:gd name="T28" fmla="*/ 100 w 198"/>
              <a:gd name="T29" fmla="*/ 134 h 198"/>
              <a:gd name="T30" fmla="*/ 48 w 198"/>
              <a:gd name="T31" fmla="*/ 76 h 198"/>
              <a:gd name="T32" fmla="*/ 75 w 198"/>
              <a:gd name="T33" fmla="*/ 76 h 198"/>
              <a:gd name="T34" fmla="*/ 75 w 198"/>
              <a:gd name="T35" fmla="*/ 28 h 198"/>
              <a:gd name="T36" fmla="*/ 123 w 198"/>
              <a:gd name="T37" fmla="*/ 28 h 198"/>
              <a:gd name="T38" fmla="*/ 123 w 198"/>
              <a:gd name="T39" fmla="*/ 76 h 198"/>
              <a:gd name="T40" fmla="*/ 152 w 198"/>
              <a:gd name="T41" fmla="*/ 76 h 198"/>
              <a:gd name="T42" fmla="*/ 100 w 198"/>
              <a:gd name="T43" fmla="*/ 1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
        <p:nvSpPr>
          <p:cNvPr id="8" name="Freeform 172"/>
          <p:cNvSpPr>
            <a:spLocks noEditPoints="1"/>
          </p:cNvSpPr>
          <p:nvPr/>
        </p:nvSpPr>
        <p:spPr bwMode="auto">
          <a:xfrm>
            <a:off x="806836" y="4797100"/>
            <a:ext cx="352890" cy="352890"/>
          </a:xfrm>
          <a:custGeom>
            <a:avLst/>
            <a:gdLst>
              <a:gd name="T0" fmla="*/ 99 w 198"/>
              <a:gd name="T1" fmla="*/ 0 h 198"/>
              <a:gd name="T2" fmla="*/ 0 w 198"/>
              <a:gd name="T3" fmla="*/ 99 h 198"/>
              <a:gd name="T4" fmla="*/ 99 w 198"/>
              <a:gd name="T5" fmla="*/ 198 h 198"/>
              <a:gd name="T6" fmla="*/ 198 w 198"/>
              <a:gd name="T7" fmla="*/ 99 h 198"/>
              <a:gd name="T8" fmla="*/ 99 w 198"/>
              <a:gd name="T9" fmla="*/ 0 h 198"/>
              <a:gd name="T10" fmla="*/ 151 w 198"/>
              <a:gd name="T11" fmla="*/ 159 h 198"/>
              <a:gd name="T12" fmla="*/ 146 w 198"/>
              <a:gd name="T13" fmla="*/ 164 h 198"/>
              <a:gd name="T14" fmla="*/ 54 w 198"/>
              <a:gd name="T15" fmla="*/ 164 h 198"/>
              <a:gd name="T16" fmla="*/ 49 w 198"/>
              <a:gd name="T17" fmla="*/ 159 h 198"/>
              <a:gd name="T18" fmla="*/ 49 w 198"/>
              <a:gd name="T19" fmla="*/ 149 h 198"/>
              <a:gd name="T20" fmla="*/ 54 w 198"/>
              <a:gd name="T21" fmla="*/ 144 h 198"/>
              <a:gd name="T22" fmla="*/ 146 w 198"/>
              <a:gd name="T23" fmla="*/ 144 h 198"/>
              <a:gd name="T24" fmla="*/ 151 w 198"/>
              <a:gd name="T25" fmla="*/ 149 h 198"/>
              <a:gd name="T26" fmla="*/ 151 w 198"/>
              <a:gd name="T27" fmla="*/ 159 h 198"/>
              <a:gd name="T28" fmla="*/ 100 w 198"/>
              <a:gd name="T29" fmla="*/ 134 h 198"/>
              <a:gd name="T30" fmla="*/ 48 w 198"/>
              <a:gd name="T31" fmla="*/ 76 h 198"/>
              <a:gd name="T32" fmla="*/ 75 w 198"/>
              <a:gd name="T33" fmla="*/ 76 h 198"/>
              <a:gd name="T34" fmla="*/ 75 w 198"/>
              <a:gd name="T35" fmla="*/ 28 h 198"/>
              <a:gd name="T36" fmla="*/ 123 w 198"/>
              <a:gd name="T37" fmla="*/ 28 h 198"/>
              <a:gd name="T38" fmla="*/ 123 w 198"/>
              <a:gd name="T39" fmla="*/ 76 h 198"/>
              <a:gd name="T40" fmla="*/ 152 w 198"/>
              <a:gd name="T41" fmla="*/ 76 h 198"/>
              <a:gd name="T42" fmla="*/ 100 w 198"/>
              <a:gd name="T43" fmla="*/ 1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solidFill>
            <a:schemeClr val="tx1"/>
          </a:solidFill>
          <a:ln>
            <a:noFill/>
          </a:ln>
        </p:spPr>
        <p:txBody>
          <a:bodyPr vert="horz" wrap="square" lIns="50800" tIns="25400" rIns="50800" bIns="25400" numCol="1" anchor="t" anchorCtr="0" compatLnSpc="1"/>
          <a:lstStyle/>
          <a:p>
            <a:endParaRPr lang="zh-CN" altLang="en-US" sz="2250">
              <a:cs typeface="+mn-ea"/>
              <a:sym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5435" y="301897"/>
            <a:ext cx="4749077" cy="6254206"/>
          </a:xfrm>
          <a:prstGeom prst="rect">
            <a:avLst/>
          </a:prstGeom>
          <a:solidFill>
            <a:srgbClr val="3B7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61" descr="5-3.jpg"/>
          <p:cNvPicPr>
            <a:picLocks noChangeAspect="1" noChangeArrowheads="1"/>
          </p:cNvPicPr>
          <p:nvPr/>
        </p:nvPicPr>
        <p:blipFill rotWithShape="1">
          <a:blip r:embed="rId1">
            <a:extLst>
              <a:ext uri="{28A0092B-C50C-407E-A947-70E740481C1C}">
                <a14:useLocalDpi xmlns:a14="http://schemas.microsoft.com/office/drawing/2010/main" val="0"/>
              </a:ext>
            </a:extLst>
          </a:blip>
          <a:srcRect t="17378" b="12681"/>
          <a:stretch>
            <a:fillRect/>
          </a:stretch>
        </p:blipFill>
        <p:spPr bwMode="auto">
          <a:xfrm>
            <a:off x="5911273" y="1488985"/>
            <a:ext cx="5585402" cy="455626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7561818" y="808414"/>
            <a:ext cx="1826141" cy="604461"/>
          </a:xfrm>
          <a:prstGeom prst="rect">
            <a:avLst/>
          </a:prstGeom>
        </p:spPr>
        <p:txBody>
          <a:bodyPr wrap="none">
            <a:spAutoFit/>
          </a:bodyPr>
          <a:lstStyle/>
          <a:p>
            <a:pPr algn="just">
              <a:lnSpc>
                <a:spcPct val="120000"/>
              </a:lnSpc>
            </a:pPr>
            <a:r>
              <a:rPr lang="zh-CN" altLang="en-US" sz="3200" dirty="0" smtClean="0">
                <a:solidFill>
                  <a:srgbClr val="FF0000"/>
                </a:solidFill>
                <a:latin typeface="华康俪金黑W8" panose="020B0809000000000000" pitchFamily="49" charset="-122"/>
                <a:ea typeface="华康俪金黑W8" panose="020B0809000000000000" pitchFamily="49" charset="-122"/>
                <a:cs typeface="+mn-ea"/>
                <a:sym typeface="+mn-lt"/>
              </a:rPr>
              <a:t>使用</a:t>
            </a:r>
            <a:r>
              <a:rPr lang="zh-CN" altLang="en-US" sz="3200" dirty="0">
                <a:solidFill>
                  <a:srgbClr val="FF0000"/>
                </a:solidFill>
                <a:latin typeface="华康俪金黑W8" panose="020B0809000000000000" pitchFamily="49" charset="-122"/>
                <a:ea typeface="华康俪金黑W8" panose="020B0809000000000000" pitchFamily="49" charset="-122"/>
                <a:cs typeface="+mn-ea"/>
                <a:sym typeface="+mn-lt"/>
              </a:rPr>
              <a:t>方法</a:t>
            </a:r>
            <a:endParaRPr lang="zh-CN" altLang="en-US" sz="3200" dirty="0">
              <a:solidFill>
                <a:srgbClr val="FF0000"/>
              </a:solidFill>
              <a:latin typeface="华康俪金黑W8" panose="020B0809000000000000" pitchFamily="49" charset="-122"/>
              <a:ea typeface="华康俪金黑W8" panose="020B0809000000000000" pitchFamily="49" charset="-122"/>
              <a:cs typeface="+mn-ea"/>
              <a:sym typeface="+mn-lt"/>
            </a:endParaRPr>
          </a:p>
        </p:txBody>
      </p:sp>
      <p:sp>
        <p:nvSpPr>
          <p:cNvPr id="5" name="矩形 4"/>
          <p:cNvSpPr/>
          <p:nvPr/>
        </p:nvSpPr>
        <p:spPr>
          <a:xfrm>
            <a:off x="695325" y="571718"/>
            <a:ext cx="4185761" cy="694742"/>
          </a:xfrm>
          <a:prstGeom prst="rect">
            <a:avLst/>
          </a:prstGeom>
        </p:spPr>
        <p:txBody>
          <a:bodyPr wrap="none">
            <a:spAutoFit/>
          </a:bodyPr>
          <a:lstStyle/>
          <a:p>
            <a:pPr algn="just">
              <a:lnSpc>
                <a:spcPct val="120000"/>
              </a:lnSpc>
            </a:pPr>
            <a:r>
              <a:rPr lang="zh-CN" altLang="en-US" sz="3600" b="1" spc="300" dirty="0">
                <a:solidFill>
                  <a:schemeClr val="bg1"/>
                </a:solidFill>
                <a:latin typeface="微软雅黑" panose="020B0503020204020204" pitchFamily="34" charset="-122"/>
                <a:ea typeface="微软雅黑" panose="020B0503020204020204" pitchFamily="34" charset="-122"/>
                <a:sym typeface="+mn-lt"/>
              </a:rPr>
              <a:t>手提式</a:t>
            </a:r>
            <a:r>
              <a:rPr lang="zh-CN" altLang="en-US" sz="3600" b="1" spc="300" dirty="0" smtClean="0">
                <a:solidFill>
                  <a:schemeClr val="bg1"/>
                </a:solidFill>
                <a:latin typeface="微软雅黑" panose="020B0503020204020204" pitchFamily="34" charset="-122"/>
                <a:ea typeface="微软雅黑" panose="020B0503020204020204" pitchFamily="34" charset="-122"/>
                <a:sym typeface="+mn-lt"/>
              </a:rPr>
              <a:t>干粉灭火器</a:t>
            </a:r>
            <a:endParaRPr lang="zh-CN" altLang="en-US" sz="36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sp>
        <p:nvSpPr>
          <p:cNvPr id="8" name="圆角矩形 7"/>
          <p:cNvSpPr/>
          <p:nvPr/>
        </p:nvSpPr>
        <p:spPr>
          <a:xfrm flipV="1">
            <a:off x="686434" y="1354525"/>
            <a:ext cx="4194652" cy="58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bg1"/>
              </a:solidFill>
              <a:cs typeface="+mn-ea"/>
              <a:sym typeface="+mn-lt"/>
            </a:endParaRPr>
          </a:p>
        </p:txBody>
      </p:sp>
      <p:sp>
        <p:nvSpPr>
          <p:cNvPr id="9" name="任意多边形 8"/>
          <p:cNvSpPr/>
          <p:nvPr/>
        </p:nvSpPr>
        <p:spPr>
          <a:xfrm rot="16200000">
            <a:off x="884560" y="2411540"/>
            <a:ext cx="3814367" cy="2711149"/>
          </a:xfrm>
          <a:custGeom>
            <a:avLst/>
            <a:gdLst>
              <a:gd name="connsiteX0" fmla="*/ 3940580 w 4057008"/>
              <a:gd name="connsiteY0" fmla="*/ 613454 h 2883611"/>
              <a:gd name="connsiteX1" fmla="*/ 3765663 w 4057008"/>
              <a:gd name="connsiteY1" fmla="*/ 438537 h 2883611"/>
              <a:gd name="connsiteX2" fmla="*/ 3590746 w 4057008"/>
              <a:gd name="connsiteY2" fmla="*/ 613454 h 2883611"/>
              <a:gd name="connsiteX3" fmla="*/ 3765663 w 4057008"/>
              <a:gd name="connsiteY3" fmla="*/ 788371 h 2883611"/>
              <a:gd name="connsiteX4" fmla="*/ 3940580 w 4057008"/>
              <a:gd name="connsiteY4" fmla="*/ 613454 h 2883611"/>
              <a:gd name="connsiteX5" fmla="*/ 4057008 w 4057008"/>
              <a:gd name="connsiteY5" fmla="*/ 613455 h 2883611"/>
              <a:gd name="connsiteX6" fmla="*/ 3765662 w 4057008"/>
              <a:gd name="connsiteY6" fmla="*/ 904800 h 2883611"/>
              <a:gd name="connsiteX7" fmla="*/ 3745212 w 4057008"/>
              <a:gd name="connsiteY7" fmla="*/ 902739 h 2883611"/>
              <a:gd name="connsiteX8" fmla="*/ 3745212 w 4057008"/>
              <a:gd name="connsiteY8" fmla="*/ 1282488 h 2883611"/>
              <a:gd name="connsiteX9" fmla="*/ 3570832 w 4057008"/>
              <a:gd name="connsiteY9" fmla="*/ 1282488 h 2883611"/>
              <a:gd name="connsiteX10" fmla="*/ 3570832 w 4057008"/>
              <a:gd name="connsiteY10" fmla="*/ 1664411 h 2883611"/>
              <a:gd name="connsiteX11" fmla="*/ 3693627 w 4057008"/>
              <a:gd name="connsiteY11" fmla="*/ 1664411 h 2883611"/>
              <a:gd name="connsiteX12" fmla="*/ 3922800 w 4057008"/>
              <a:gd name="connsiteY12" fmla="*/ 2883611 h 2883611"/>
              <a:gd name="connsiteX13" fmla="*/ 3006108 w 4057008"/>
              <a:gd name="connsiteY13" fmla="*/ 2883611 h 2883611"/>
              <a:gd name="connsiteX14" fmla="*/ 3235281 w 4057008"/>
              <a:gd name="connsiteY14" fmla="*/ 1664411 h 2883611"/>
              <a:gd name="connsiteX15" fmla="*/ 3353329 w 4057008"/>
              <a:gd name="connsiteY15" fmla="*/ 1664411 h 2883611"/>
              <a:gd name="connsiteX16" fmla="*/ 3353329 w 4057008"/>
              <a:gd name="connsiteY16" fmla="*/ 1282488 h 2883611"/>
              <a:gd name="connsiteX17" fmla="*/ 3124287 w 4057008"/>
              <a:gd name="connsiteY17" fmla="*/ 1282488 h 2883611"/>
              <a:gd name="connsiteX18" fmla="*/ 3115933 w 4057008"/>
              <a:gd name="connsiteY18" fmla="*/ 1309399 h 2883611"/>
              <a:gd name="connsiteX19" fmla="*/ 2490698 w 4057008"/>
              <a:gd name="connsiteY19" fmla="*/ 1723833 h 2883611"/>
              <a:gd name="connsiteX20" fmla="*/ 2413095 w 4057008"/>
              <a:gd name="connsiteY20" fmla="*/ 1716010 h 2883611"/>
              <a:gd name="connsiteX21" fmla="*/ 0 w 4057008"/>
              <a:gd name="connsiteY21" fmla="*/ 1716010 h 2883611"/>
              <a:gd name="connsiteX22" fmla="*/ 0 w 4057008"/>
              <a:gd name="connsiteY22" fmla="*/ 366713 h 2883611"/>
              <a:gd name="connsiteX23" fmla="*/ 2490698 w 4057008"/>
              <a:gd name="connsiteY23" fmla="*/ 366713 h 2883611"/>
              <a:gd name="connsiteX24" fmla="*/ 2496855 w 4057008"/>
              <a:gd name="connsiteY24" fmla="*/ 366713 h 2883611"/>
              <a:gd name="connsiteX25" fmla="*/ 2496855 w 4057008"/>
              <a:gd name="connsiteY25" fmla="*/ 367334 h 2883611"/>
              <a:gd name="connsiteX26" fmla="*/ 2627451 w 4057008"/>
              <a:gd name="connsiteY26" fmla="*/ 380499 h 2883611"/>
              <a:gd name="connsiteX27" fmla="*/ 3079356 w 4057008"/>
              <a:gd name="connsiteY27" fmla="*/ 707515 h 2883611"/>
              <a:gd name="connsiteX28" fmla="*/ 3120518 w 4057008"/>
              <a:gd name="connsiteY28" fmla="*/ 795746 h 2883611"/>
              <a:gd name="connsiteX29" fmla="*/ 3369360 w 4057008"/>
              <a:gd name="connsiteY29" fmla="*/ 795746 h 2883611"/>
              <a:gd name="connsiteX30" fmla="*/ 3361083 w 4057008"/>
              <a:gd name="connsiteY30" fmla="*/ 700586 h 2883611"/>
              <a:gd name="connsiteX31" fmla="*/ 3027695 w 4057008"/>
              <a:gd name="connsiteY31" fmla="*/ 252226 h 2883611"/>
              <a:gd name="connsiteX32" fmla="*/ 2993415 w 4057008"/>
              <a:gd name="connsiteY32" fmla="*/ 241494 h 2883611"/>
              <a:gd name="connsiteX33" fmla="*/ 2987508 w 4057008"/>
              <a:gd name="connsiteY33" fmla="*/ 243702 h 2883611"/>
              <a:gd name="connsiteX34" fmla="*/ 2921696 w 4057008"/>
              <a:gd name="connsiteY34" fmla="*/ 121851 h 2883611"/>
              <a:gd name="connsiteX35" fmla="*/ 2987508 w 4057008"/>
              <a:gd name="connsiteY35" fmla="*/ 0 h 2883611"/>
              <a:gd name="connsiteX36" fmla="*/ 3049856 w 4057008"/>
              <a:gd name="connsiteY36" fmla="*/ 17386 h 2883611"/>
              <a:gd name="connsiteX37" fmla="*/ 3463874 w 4057008"/>
              <a:gd name="connsiteY37" fmla="*/ 383192 h 2883611"/>
              <a:gd name="connsiteX38" fmla="*/ 3507623 w 4057008"/>
              <a:gd name="connsiteY38" fmla="*/ 480869 h 2883611"/>
              <a:gd name="connsiteX39" fmla="*/ 3524074 w 4057008"/>
              <a:gd name="connsiteY39" fmla="*/ 450561 h 2883611"/>
              <a:gd name="connsiteX40" fmla="*/ 3765662 w 4057008"/>
              <a:gd name="connsiteY40" fmla="*/ 322109 h 2883611"/>
              <a:gd name="connsiteX41" fmla="*/ 4057008 w 4057008"/>
              <a:gd name="connsiteY41" fmla="*/ 613455 h 288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57008" h="2883611">
                <a:moveTo>
                  <a:pt x="3940580" y="613454"/>
                </a:moveTo>
                <a:cubicBezTo>
                  <a:pt x="3940580" y="516849"/>
                  <a:pt x="3862268" y="438537"/>
                  <a:pt x="3765663" y="438537"/>
                </a:cubicBezTo>
                <a:cubicBezTo>
                  <a:pt x="3669059" y="438537"/>
                  <a:pt x="3590746" y="516849"/>
                  <a:pt x="3590746" y="613454"/>
                </a:cubicBezTo>
                <a:cubicBezTo>
                  <a:pt x="3590746" y="710058"/>
                  <a:pt x="3669059" y="788371"/>
                  <a:pt x="3765663" y="788371"/>
                </a:cubicBezTo>
                <a:cubicBezTo>
                  <a:pt x="3862268" y="788371"/>
                  <a:pt x="3940580" y="710058"/>
                  <a:pt x="3940580" y="613454"/>
                </a:cubicBezTo>
                <a:close/>
                <a:moveTo>
                  <a:pt x="4057008" y="613455"/>
                </a:moveTo>
                <a:cubicBezTo>
                  <a:pt x="4057008" y="774360"/>
                  <a:pt x="3926568" y="904800"/>
                  <a:pt x="3765662" y="904800"/>
                </a:cubicBezTo>
                <a:lnTo>
                  <a:pt x="3745212" y="902739"/>
                </a:lnTo>
                <a:lnTo>
                  <a:pt x="3745212" y="1282488"/>
                </a:lnTo>
                <a:lnTo>
                  <a:pt x="3570832" y="1282488"/>
                </a:lnTo>
                <a:lnTo>
                  <a:pt x="3570832" y="1664411"/>
                </a:lnTo>
                <a:lnTo>
                  <a:pt x="3693627" y="1664411"/>
                </a:lnTo>
                <a:lnTo>
                  <a:pt x="3922800" y="2883611"/>
                </a:lnTo>
                <a:lnTo>
                  <a:pt x="3006108" y="2883611"/>
                </a:lnTo>
                <a:lnTo>
                  <a:pt x="3235281" y="1664411"/>
                </a:lnTo>
                <a:lnTo>
                  <a:pt x="3353329" y="1664411"/>
                </a:lnTo>
                <a:lnTo>
                  <a:pt x="3353329" y="1282488"/>
                </a:lnTo>
                <a:lnTo>
                  <a:pt x="3124287" y="1282488"/>
                </a:lnTo>
                <a:lnTo>
                  <a:pt x="3115933" y="1309399"/>
                </a:lnTo>
                <a:cubicBezTo>
                  <a:pt x="3012922" y="1552945"/>
                  <a:pt x="2771766" y="1723833"/>
                  <a:pt x="2490698" y="1723833"/>
                </a:cubicBezTo>
                <a:lnTo>
                  <a:pt x="2413095" y="1716010"/>
                </a:lnTo>
                <a:lnTo>
                  <a:pt x="0" y="1716010"/>
                </a:lnTo>
                <a:lnTo>
                  <a:pt x="0" y="366713"/>
                </a:lnTo>
                <a:lnTo>
                  <a:pt x="2490698" y="366713"/>
                </a:lnTo>
                <a:lnTo>
                  <a:pt x="2496855" y="366713"/>
                </a:lnTo>
                <a:lnTo>
                  <a:pt x="2496855" y="367334"/>
                </a:lnTo>
                <a:lnTo>
                  <a:pt x="2627451" y="380499"/>
                </a:lnTo>
                <a:cubicBezTo>
                  <a:pt x="2820706" y="420044"/>
                  <a:pt x="2984035" y="541744"/>
                  <a:pt x="3079356" y="707515"/>
                </a:cubicBezTo>
                <a:lnTo>
                  <a:pt x="3120518" y="795746"/>
                </a:lnTo>
                <a:lnTo>
                  <a:pt x="3369360" y="795746"/>
                </a:lnTo>
                <a:lnTo>
                  <a:pt x="3361083" y="700586"/>
                </a:lnTo>
                <a:cubicBezTo>
                  <a:pt x="3324415" y="492894"/>
                  <a:pt x="3196336" y="323795"/>
                  <a:pt x="3027695" y="252226"/>
                </a:cubicBezTo>
                <a:lnTo>
                  <a:pt x="2993415" y="241494"/>
                </a:lnTo>
                <a:lnTo>
                  <a:pt x="2987508" y="243702"/>
                </a:lnTo>
                <a:cubicBezTo>
                  <a:pt x="2951161" y="243702"/>
                  <a:pt x="2921696" y="189147"/>
                  <a:pt x="2921696" y="121851"/>
                </a:cubicBezTo>
                <a:cubicBezTo>
                  <a:pt x="2921696" y="54555"/>
                  <a:pt x="2951161" y="0"/>
                  <a:pt x="2987508" y="0"/>
                </a:cubicBezTo>
                <a:lnTo>
                  <a:pt x="3049856" y="17386"/>
                </a:lnTo>
                <a:cubicBezTo>
                  <a:pt x="3223845" y="76015"/>
                  <a:pt x="3370784" y="208304"/>
                  <a:pt x="3463874" y="383192"/>
                </a:cubicBezTo>
                <a:lnTo>
                  <a:pt x="3507623" y="480869"/>
                </a:lnTo>
                <a:lnTo>
                  <a:pt x="3524074" y="450561"/>
                </a:lnTo>
                <a:cubicBezTo>
                  <a:pt x="3576431" y="373062"/>
                  <a:pt x="3665096" y="322109"/>
                  <a:pt x="3765662" y="322109"/>
                </a:cubicBezTo>
                <a:cubicBezTo>
                  <a:pt x="3926568" y="322109"/>
                  <a:pt x="4057008" y="452549"/>
                  <a:pt x="4057008" y="61345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61818" y="808414"/>
            <a:ext cx="1826141" cy="604461"/>
          </a:xfrm>
          <a:prstGeom prst="rect">
            <a:avLst/>
          </a:prstGeom>
        </p:spPr>
        <p:txBody>
          <a:bodyPr wrap="none">
            <a:spAutoFit/>
          </a:bodyPr>
          <a:lstStyle/>
          <a:p>
            <a:pPr algn="just">
              <a:lnSpc>
                <a:spcPct val="120000"/>
              </a:lnSpc>
            </a:pPr>
            <a:r>
              <a:rPr lang="zh-CN" altLang="en-US" sz="3200" dirty="0" smtClean="0">
                <a:solidFill>
                  <a:srgbClr val="FF0000"/>
                </a:solidFill>
                <a:latin typeface="华康俪金黑W8" panose="020B0809000000000000" pitchFamily="49" charset="-122"/>
                <a:ea typeface="华康俪金黑W8" panose="020B0809000000000000" pitchFamily="49" charset="-122"/>
                <a:cs typeface="+mn-ea"/>
                <a:sym typeface="+mn-lt"/>
              </a:rPr>
              <a:t>使用</a:t>
            </a:r>
            <a:r>
              <a:rPr lang="zh-CN" altLang="en-US" sz="3200" dirty="0">
                <a:solidFill>
                  <a:srgbClr val="FF0000"/>
                </a:solidFill>
                <a:latin typeface="华康俪金黑W8" panose="020B0809000000000000" pitchFamily="49" charset="-122"/>
                <a:ea typeface="华康俪金黑W8" panose="020B0809000000000000" pitchFamily="49" charset="-122"/>
                <a:cs typeface="+mn-ea"/>
                <a:sym typeface="+mn-lt"/>
              </a:rPr>
              <a:t>方法</a:t>
            </a:r>
            <a:endParaRPr lang="zh-CN" altLang="en-US" sz="3200" dirty="0">
              <a:solidFill>
                <a:srgbClr val="FF0000"/>
              </a:solidFill>
              <a:latin typeface="华康俪金黑W8" panose="020B0809000000000000" pitchFamily="49" charset="-122"/>
              <a:ea typeface="华康俪金黑W8" panose="020B0809000000000000" pitchFamily="49" charset="-122"/>
              <a:cs typeface="+mn-ea"/>
              <a:sym typeface="+mn-lt"/>
            </a:endParaRPr>
          </a:p>
        </p:txBody>
      </p:sp>
      <p:sp>
        <p:nvSpPr>
          <p:cNvPr id="16" name="矩形 15"/>
          <p:cNvSpPr/>
          <p:nvPr/>
        </p:nvSpPr>
        <p:spPr>
          <a:xfrm>
            <a:off x="345435" y="301897"/>
            <a:ext cx="4749077" cy="6254206"/>
          </a:xfrm>
          <a:prstGeom prst="rect">
            <a:avLst/>
          </a:prstGeom>
          <a:solidFill>
            <a:srgbClr val="3B7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45667" y="571718"/>
            <a:ext cx="1685077" cy="694742"/>
          </a:xfrm>
          <a:prstGeom prst="rect">
            <a:avLst/>
          </a:prstGeom>
        </p:spPr>
        <p:txBody>
          <a:bodyPr wrap="none">
            <a:spAutoFit/>
          </a:bodyPr>
          <a:lstStyle/>
          <a:p>
            <a:pPr algn="just">
              <a:lnSpc>
                <a:spcPct val="120000"/>
              </a:lnSpc>
            </a:pPr>
            <a:r>
              <a:rPr lang="zh-CN" altLang="en-US" sz="3600" b="1" spc="300" dirty="0">
                <a:solidFill>
                  <a:schemeClr val="bg1"/>
                </a:solidFill>
                <a:latin typeface="微软雅黑" panose="020B0503020204020204" pitchFamily="34" charset="-122"/>
                <a:ea typeface="微软雅黑" panose="020B0503020204020204" pitchFamily="34" charset="-122"/>
                <a:sym typeface="+mn-lt"/>
              </a:rPr>
              <a:t>消防栓</a:t>
            </a:r>
            <a:endParaRPr lang="zh-CN" altLang="en-US" sz="3600" dirty="0">
              <a:solidFill>
                <a:schemeClr val="bg1"/>
              </a:solidFill>
              <a:latin typeface="华康俪金黑W8" panose="020B0809000000000000" pitchFamily="49" charset="-122"/>
              <a:ea typeface="华康俪金黑W8" panose="020B0809000000000000" pitchFamily="49" charset="-122"/>
              <a:cs typeface="+mn-ea"/>
              <a:sym typeface="+mn-lt"/>
            </a:endParaRPr>
          </a:p>
        </p:txBody>
      </p:sp>
      <p:sp>
        <p:nvSpPr>
          <p:cNvPr id="8" name="圆角矩形 7"/>
          <p:cNvSpPr/>
          <p:nvPr/>
        </p:nvSpPr>
        <p:spPr>
          <a:xfrm flipV="1">
            <a:off x="686434" y="1354525"/>
            <a:ext cx="4194652" cy="58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bg1"/>
              </a:solidFill>
              <a:cs typeface="+mn-ea"/>
              <a:sym typeface="+mn-lt"/>
            </a:endParaRPr>
          </a:p>
        </p:txBody>
      </p:sp>
      <p:pic>
        <p:nvPicPr>
          <p:cNvPr id="9" name="图片 8" descr="5-4.jpg"/>
          <p:cNvPicPr/>
          <p:nvPr/>
        </p:nvPicPr>
        <p:blipFill rotWithShape="1">
          <a:blip r:embed="rId1"/>
          <a:srcRect r="60653"/>
          <a:stretch>
            <a:fillRect/>
          </a:stretch>
        </p:blipFill>
        <p:spPr>
          <a:xfrm>
            <a:off x="6855946" y="1644032"/>
            <a:ext cx="3237885" cy="2074347"/>
          </a:xfrm>
          <a:prstGeom prst="rect">
            <a:avLst/>
          </a:prstGeom>
        </p:spPr>
      </p:pic>
      <p:pic>
        <p:nvPicPr>
          <p:cNvPr id="10" name="图片 9" descr="5-4.jpg"/>
          <p:cNvPicPr/>
          <p:nvPr/>
        </p:nvPicPr>
        <p:blipFill rotWithShape="1">
          <a:blip r:embed="rId1"/>
          <a:srcRect l="40037"/>
          <a:stretch>
            <a:fillRect/>
          </a:stretch>
        </p:blipFill>
        <p:spPr>
          <a:xfrm>
            <a:off x="5998744" y="3949536"/>
            <a:ext cx="4952288" cy="2081881"/>
          </a:xfrm>
          <a:prstGeom prst="rect">
            <a:avLst/>
          </a:prstGeom>
        </p:spPr>
      </p:pic>
      <p:grpSp>
        <p:nvGrpSpPr>
          <p:cNvPr id="11" name="组合 10"/>
          <p:cNvGrpSpPr/>
          <p:nvPr/>
        </p:nvGrpSpPr>
        <p:grpSpPr>
          <a:xfrm>
            <a:off x="1364397" y="1640657"/>
            <a:ext cx="2711151" cy="4155443"/>
            <a:chOff x="5411404" y="1391768"/>
            <a:chExt cx="2871332" cy="4400955"/>
          </a:xfrm>
          <a:solidFill>
            <a:schemeClr val="bg1"/>
          </a:solidFill>
        </p:grpSpPr>
        <p:sp>
          <p:nvSpPr>
            <p:cNvPr id="12" name="任意多边形 11"/>
            <p:cNvSpPr/>
            <p:nvPr/>
          </p:nvSpPr>
          <p:spPr>
            <a:xfrm>
              <a:off x="5993003" y="1391768"/>
              <a:ext cx="1710947" cy="913282"/>
            </a:xfrm>
            <a:custGeom>
              <a:avLst/>
              <a:gdLst>
                <a:gd name="connsiteX0" fmla="*/ 664973 w 1710947"/>
                <a:gd name="connsiteY0" fmla="*/ 0 h 913282"/>
                <a:gd name="connsiteX1" fmla="*/ 1045972 w 1710947"/>
                <a:gd name="connsiteY1" fmla="*/ 0 h 913282"/>
                <a:gd name="connsiteX2" fmla="*/ 1045972 w 1710947"/>
                <a:gd name="connsiteY2" fmla="*/ 203407 h 913282"/>
                <a:gd name="connsiteX3" fmla="*/ 1153500 w 1710947"/>
                <a:gd name="connsiteY3" fmla="*/ 232453 h 913282"/>
                <a:gd name="connsiteX4" fmla="*/ 1704638 w 1710947"/>
                <a:gd name="connsiteY4" fmla="*/ 871947 h 913282"/>
                <a:gd name="connsiteX5" fmla="*/ 1710947 w 1710947"/>
                <a:gd name="connsiteY5" fmla="*/ 913282 h 913282"/>
                <a:gd name="connsiteX6" fmla="*/ 0 w 1710947"/>
                <a:gd name="connsiteY6" fmla="*/ 913282 h 913282"/>
                <a:gd name="connsiteX7" fmla="*/ 6308 w 1710947"/>
                <a:gd name="connsiteY7" fmla="*/ 871947 h 913282"/>
                <a:gd name="connsiteX8" fmla="*/ 557447 w 1710947"/>
                <a:gd name="connsiteY8" fmla="*/ 232453 h 913282"/>
                <a:gd name="connsiteX9" fmla="*/ 664973 w 1710947"/>
                <a:gd name="connsiteY9" fmla="*/ 203408 h 9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0947" h="913282">
                  <a:moveTo>
                    <a:pt x="664973" y="0"/>
                  </a:moveTo>
                  <a:lnTo>
                    <a:pt x="1045972" y="0"/>
                  </a:lnTo>
                  <a:lnTo>
                    <a:pt x="1045972" y="203407"/>
                  </a:lnTo>
                  <a:lnTo>
                    <a:pt x="1153500" y="232453"/>
                  </a:lnTo>
                  <a:cubicBezTo>
                    <a:pt x="1432288" y="334531"/>
                    <a:pt x="1644021" y="575716"/>
                    <a:pt x="1704638" y="871947"/>
                  </a:cubicBezTo>
                  <a:lnTo>
                    <a:pt x="1710947" y="913282"/>
                  </a:lnTo>
                  <a:lnTo>
                    <a:pt x="0" y="913282"/>
                  </a:lnTo>
                  <a:lnTo>
                    <a:pt x="6308" y="871947"/>
                  </a:lnTo>
                  <a:cubicBezTo>
                    <a:pt x="66926" y="575716"/>
                    <a:pt x="278659" y="334531"/>
                    <a:pt x="557447" y="232453"/>
                  </a:cubicBezTo>
                  <a:lnTo>
                    <a:pt x="664973" y="203408"/>
                  </a:lnTo>
                  <a:close/>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00737" y="2484908"/>
              <a:ext cx="1895475" cy="321207"/>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599064" y="2985972"/>
              <a:ext cx="2498824" cy="2806751"/>
            </a:xfrm>
            <a:custGeom>
              <a:avLst/>
              <a:gdLst>
                <a:gd name="connsiteX0" fmla="*/ 393938 w 2498824"/>
                <a:gd name="connsiteY0" fmla="*/ 0 h 2806751"/>
                <a:gd name="connsiteX1" fmla="*/ 2104885 w 2498824"/>
                <a:gd name="connsiteY1" fmla="*/ 0 h 2806751"/>
                <a:gd name="connsiteX2" fmla="*/ 2104885 w 2498824"/>
                <a:gd name="connsiteY2" fmla="*/ 280571 h 2806751"/>
                <a:gd name="connsiteX3" fmla="*/ 2197147 w 2498824"/>
                <a:gd name="connsiteY3" fmla="*/ 280571 h 2806751"/>
                <a:gd name="connsiteX4" fmla="*/ 2197147 w 2498824"/>
                <a:gd name="connsiteY4" fmla="*/ 776403 h 2806751"/>
                <a:gd name="connsiteX5" fmla="*/ 2104885 w 2498824"/>
                <a:gd name="connsiteY5" fmla="*/ 776403 h 2806751"/>
                <a:gd name="connsiteX6" fmla="*/ 2104885 w 2498824"/>
                <a:gd name="connsiteY6" fmla="*/ 2343878 h 2806751"/>
                <a:gd name="connsiteX7" fmla="*/ 2278987 w 2498824"/>
                <a:gd name="connsiteY7" fmla="*/ 2343878 h 2806751"/>
                <a:gd name="connsiteX8" fmla="*/ 2498824 w 2498824"/>
                <a:gd name="connsiteY8" fmla="*/ 2563715 h 2806751"/>
                <a:gd name="connsiteX9" fmla="*/ 2498823 w 2498824"/>
                <a:gd name="connsiteY9" fmla="*/ 2563715 h 2806751"/>
                <a:gd name="connsiteX10" fmla="*/ 2498823 w 2498824"/>
                <a:gd name="connsiteY10" fmla="*/ 2806751 h 2806751"/>
                <a:gd name="connsiteX11" fmla="*/ 0 w 2498824"/>
                <a:gd name="connsiteY11" fmla="*/ 2806751 h 2806751"/>
                <a:gd name="connsiteX12" fmla="*/ 0 w 2498824"/>
                <a:gd name="connsiteY12" fmla="*/ 2563715 h 2806751"/>
                <a:gd name="connsiteX13" fmla="*/ 0 w 2498824"/>
                <a:gd name="connsiteY13" fmla="*/ 2563715 h 2806751"/>
                <a:gd name="connsiteX14" fmla="*/ 0 w 2498824"/>
                <a:gd name="connsiteY14" fmla="*/ 2563714 h 2806751"/>
                <a:gd name="connsiteX15" fmla="*/ 4466 w 2498824"/>
                <a:gd name="connsiteY15" fmla="*/ 2519410 h 2806751"/>
                <a:gd name="connsiteX16" fmla="*/ 219837 w 2498824"/>
                <a:gd name="connsiteY16" fmla="*/ 2343878 h 2806751"/>
                <a:gd name="connsiteX17" fmla="*/ 393938 w 2498824"/>
                <a:gd name="connsiteY17" fmla="*/ 2343878 h 2806751"/>
                <a:gd name="connsiteX18" fmla="*/ 393938 w 2498824"/>
                <a:gd name="connsiteY18" fmla="*/ 776403 h 2806751"/>
                <a:gd name="connsiteX19" fmla="*/ 301672 w 2498824"/>
                <a:gd name="connsiteY19" fmla="*/ 776403 h 2806751"/>
                <a:gd name="connsiteX20" fmla="*/ 301672 w 2498824"/>
                <a:gd name="connsiteY20" fmla="*/ 280571 h 2806751"/>
                <a:gd name="connsiteX21" fmla="*/ 393938 w 2498824"/>
                <a:gd name="connsiteY21" fmla="*/ 280571 h 280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98824" h="2806751">
                  <a:moveTo>
                    <a:pt x="393938" y="0"/>
                  </a:moveTo>
                  <a:lnTo>
                    <a:pt x="2104885" y="0"/>
                  </a:lnTo>
                  <a:lnTo>
                    <a:pt x="2104885" y="280571"/>
                  </a:lnTo>
                  <a:lnTo>
                    <a:pt x="2197147" y="280571"/>
                  </a:lnTo>
                  <a:lnTo>
                    <a:pt x="2197147" y="776403"/>
                  </a:lnTo>
                  <a:lnTo>
                    <a:pt x="2104885" y="776403"/>
                  </a:lnTo>
                  <a:lnTo>
                    <a:pt x="2104885" y="2343878"/>
                  </a:lnTo>
                  <a:lnTo>
                    <a:pt x="2278987" y="2343878"/>
                  </a:lnTo>
                  <a:cubicBezTo>
                    <a:pt x="2400400" y="2343878"/>
                    <a:pt x="2498824" y="2442302"/>
                    <a:pt x="2498824" y="2563715"/>
                  </a:cubicBezTo>
                  <a:lnTo>
                    <a:pt x="2498823" y="2563715"/>
                  </a:lnTo>
                  <a:lnTo>
                    <a:pt x="2498823" y="2806751"/>
                  </a:lnTo>
                  <a:lnTo>
                    <a:pt x="0" y="2806751"/>
                  </a:lnTo>
                  <a:lnTo>
                    <a:pt x="0" y="2563715"/>
                  </a:lnTo>
                  <a:lnTo>
                    <a:pt x="0" y="2563715"/>
                  </a:lnTo>
                  <a:lnTo>
                    <a:pt x="0" y="2563714"/>
                  </a:lnTo>
                  <a:lnTo>
                    <a:pt x="4466" y="2519410"/>
                  </a:lnTo>
                  <a:cubicBezTo>
                    <a:pt x="24965" y="2419234"/>
                    <a:pt x="113600" y="2343878"/>
                    <a:pt x="219837" y="2343878"/>
                  </a:cubicBezTo>
                  <a:lnTo>
                    <a:pt x="393938" y="2343878"/>
                  </a:lnTo>
                  <a:lnTo>
                    <a:pt x="393938" y="776403"/>
                  </a:lnTo>
                  <a:lnTo>
                    <a:pt x="301672" y="776403"/>
                  </a:lnTo>
                  <a:lnTo>
                    <a:pt x="301672" y="280571"/>
                  </a:lnTo>
                  <a:lnTo>
                    <a:pt x="393938" y="280571"/>
                  </a:lnTo>
                  <a:close/>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30039" y="3266543"/>
              <a:ext cx="252697" cy="495832"/>
            </a:xfrm>
            <a:custGeom>
              <a:avLst/>
              <a:gdLst>
                <a:gd name="connsiteX0" fmla="*/ 2809 w 252697"/>
                <a:gd name="connsiteY0" fmla="*/ 0 h 495832"/>
                <a:gd name="connsiteX1" fmla="*/ 132889 w 252697"/>
                <a:gd name="connsiteY1" fmla="*/ 0 h 495832"/>
                <a:gd name="connsiteX2" fmla="*/ 132889 w 252697"/>
                <a:gd name="connsiteY2" fmla="*/ 178331 h 495832"/>
                <a:gd name="connsiteX3" fmla="*/ 252697 w 252697"/>
                <a:gd name="connsiteY3" fmla="*/ 178331 h 495832"/>
                <a:gd name="connsiteX4" fmla="*/ 252697 w 252697"/>
                <a:gd name="connsiteY4" fmla="*/ 298982 h 495832"/>
                <a:gd name="connsiteX5" fmla="*/ 132889 w 252697"/>
                <a:gd name="connsiteY5" fmla="*/ 298982 h 495832"/>
                <a:gd name="connsiteX6" fmla="*/ 132889 w 252697"/>
                <a:gd name="connsiteY6" fmla="*/ 495832 h 495832"/>
                <a:gd name="connsiteX7" fmla="*/ 2809 w 252697"/>
                <a:gd name="connsiteY7" fmla="*/ 495832 h 495832"/>
                <a:gd name="connsiteX8" fmla="*/ 2809 w 252697"/>
                <a:gd name="connsiteY8" fmla="*/ 298982 h 495832"/>
                <a:gd name="connsiteX9" fmla="*/ 0 w 252697"/>
                <a:gd name="connsiteY9" fmla="*/ 298982 h 495832"/>
                <a:gd name="connsiteX10" fmla="*/ 0 w 252697"/>
                <a:gd name="connsiteY10" fmla="*/ 178331 h 495832"/>
                <a:gd name="connsiteX11" fmla="*/ 2809 w 252697"/>
                <a:gd name="connsiteY11" fmla="*/ 178331 h 49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697" h="495832">
                  <a:moveTo>
                    <a:pt x="2809" y="0"/>
                  </a:moveTo>
                  <a:lnTo>
                    <a:pt x="132889" y="0"/>
                  </a:lnTo>
                  <a:lnTo>
                    <a:pt x="132889" y="178331"/>
                  </a:lnTo>
                  <a:lnTo>
                    <a:pt x="252697" y="178331"/>
                  </a:lnTo>
                  <a:lnTo>
                    <a:pt x="252697" y="298982"/>
                  </a:lnTo>
                  <a:lnTo>
                    <a:pt x="132889" y="298982"/>
                  </a:lnTo>
                  <a:lnTo>
                    <a:pt x="132889" y="495832"/>
                  </a:lnTo>
                  <a:lnTo>
                    <a:pt x="2809" y="495832"/>
                  </a:lnTo>
                  <a:lnTo>
                    <a:pt x="2809" y="298982"/>
                  </a:lnTo>
                  <a:lnTo>
                    <a:pt x="0" y="298982"/>
                  </a:lnTo>
                  <a:lnTo>
                    <a:pt x="0" y="178331"/>
                  </a:lnTo>
                  <a:lnTo>
                    <a:pt x="2809" y="178331"/>
                  </a:lnTo>
                  <a:close/>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411404" y="3266542"/>
              <a:ext cx="252701" cy="495832"/>
            </a:xfrm>
            <a:custGeom>
              <a:avLst/>
              <a:gdLst>
                <a:gd name="connsiteX0" fmla="*/ 122621 w 252701"/>
                <a:gd name="connsiteY0" fmla="*/ 0 h 495832"/>
                <a:gd name="connsiteX1" fmla="*/ 252701 w 252701"/>
                <a:gd name="connsiteY1" fmla="*/ 0 h 495832"/>
                <a:gd name="connsiteX2" fmla="*/ 252701 w 252701"/>
                <a:gd name="connsiteY2" fmla="*/ 495832 h 495832"/>
                <a:gd name="connsiteX3" fmla="*/ 122621 w 252701"/>
                <a:gd name="connsiteY3" fmla="*/ 495832 h 495832"/>
                <a:gd name="connsiteX4" fmla="*/ 122621 w 252701"/>
                <a:gd name="connsiteY4" fmla="*/ 298982 h 495832"/>
                <a:gd name="connsiteX5" fmla="*/ 0 w 252701"/>
                <a:gd name="connsiteY5" fmla="*/ 298982 h 495832"/>
                <a:gd name="connsiteX6" fmla="*/ 0 w 252701"/>
                <a:gd name="connsiteY6" fmla="*/ 178331 h 495832"/>
                <a:gd name="connsiteX7" fmla="*/ 122621 w 252701"/>
                <a:gd name="connsiteY7" fmla="*/ 178331 h 49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01" h="495832">
                  <a:moveTo>
                    <a:pt x="122621" y="0"/>
                  </a:moveTo>
                  <a:lnTo>
                    <a:pt x="252701" y="0"/>
                  </a:lnTo>
                  <a:lnTo>
                    <a:pt x="252701" y="495832"/>
                  </a:lnTo>
                  <a:lnTo>
                    <a:pt x="122621" y="495832"/>
                  </a:lnTo>
                  <a:lnTo>
                    <a:pt x="122621" y="298982"/>
                  </a:lnTo>
                  <a:lnTo>
                    <a:pt x="0" y="298982"/>
                  </a:lnTo>
                  <a:lnTo>
                    <a:pt x="0" y="178331"/>
                  </a:lnTo>
                  <a:lnTo>
                    <a:pt x="122621" y="178331"/>
                  </a:lnTo>
                  <a:close/>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192438"/>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8373044" cy="707886"/>
          </a:xfrm>
          <a:prstGeom prst="rect">
            <a:avLst/>
          </a:prstGeom>
          <a:noFill/>
        </p:spPr>
        <p:txBody>
          <a:bodyPr wrap="square" rtlCol="0">
            <a:spAutoFit/>
          </a:bodyPr>
          <a:lstStyle/>
          <a:p>
            <a:r>
              <a:rPr lang="en-US" altLang="zh-CN" sz="3600" b="1" spc="300" dirty="0" smtClean="0">
                <a:solidFill>
                  <a:schemeClr val="accent1">
                    <a:lumMod val="50000"/>
                  </a:schemeClr>
                </a:solidFill>
                <a:latin typeface="微软雅黑" panose="020B0503020204020204" pitchFamily="34" charset="-122"/>
                <a:ea typeface="微软雅黑" panose="020B0503020204020204" pitchFamily="34" charset="-122"/>
              </a:rPr>
              <a:t>90%</a:t>
            </a:r>
            <a:r>
              <a:rPr lang="zh-CN" altLang="en-US" sz="3600" b="1" spc="300" dirty="0" smtClean="0">
                <a:solidFill>
                  <a:schemeClr val="accent1">
                    <a:lumMod val="50000"/>
                  </a:schemeClr>
                </a:solidFill>
                <a:latin typeface="微软雅黑" panose="020B0503020204020204" pitchFamily="34" charset="-122"/>
                <a:ea typeface="微软雅黑" panose="020B0503020204020204" pitchFamily="34" charset="-122"/>
              </a:rPr>
              <a:t>的人</a:t>
            </a:r>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所不知道的</a:t>
            </a:r>
            <a:r>
              <a:rPr lang="zh-CN" altLang="en-US" sz="4000" b="1" spc="300" dirty="0">
                <a:solidFill>
                  <a:srgbClr val="C00000"/>
                </a:solidFill>
                <a:latin typeface="微软雅黑" panose="020B0503020204020204" pitchFamily="34" charset="-122"/>
                <a:ea typeface="微软雅黑" panose="020B0503020204020204" pitchFamily="34" charset="-122"/>
              </a:rPr>
              <a:t>火场逃生技能</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01287" y="1779588"/>
            <a:ext cx="650875" cy="824614"/>
            <a:chOff x="1393825" y="1766888"/>
            <a:chExt cx="796925" cy="1009650"/>
          </a:xfrm>
          <a:solidFill>
            <a:schemeClr val="accent1">
              <a:lumMod val="50000"/>
            </a:schemeClr>
          </a:solidFill>
        </p:grpSpPr>
        <p:sp>
          <p:nvSpPr>
            <p:cNvPr id="6" name="Freeform 5"/>
            <p:cNvSpPr/>
            <p:nvPr/>
          </p:nvSpPr>
          <p:spPr bwMode="auto">
            <a:xfrm>
              <a:off x="1884363" y="1766888"/>
              <a:ext cx="212725" cy="214313"/>
            </a:xfrm>
            <a:custGeom>
              <a:avLst/>
              <a:gdLst>
                <a:gd name="T0" fmla="*/ 7 w 90"/>
                <a:gd name="T1" fmla="*/ 33 h 90"/>
                <a:gd name="T2" fmla="*/ 33 w 90"/>
                <a:gd name="T3" fmla="*/ 83 h 90"/>
                <a:gd name="T4" fmla="*/ 83 w 90"/>
                <a:gd name="T5" fmla="*/ 58 h 90"/>
                <a:gd name="T6" fmla="*/ 58 w 90"/>
                <a:gd name="T7" fmla="*/ 7 h 90"/>
                <a:gd name="T8" fmla="*/ 7 w 90"/>
                <a:gd name="T9" fmla="*/ 33 h 90"/>
              </a:gdLst>
              <a:ahLst/>
              <a:cxnLst>
                <a:cxn ang="0">
                  <a:pos x="T0" y="T1"/>
                </a:cxn>
                <a:cxn ang="0">
                  <a:pos x="T2" y="T3"/>
                </a:cxn>
                <a:cxn ang="0">
                  <a:pos x="T4" y="T5"/>
                </a:cxn>
                <a:cxn ang="0">
                  <a:pos x="T6" y="T7"/>
                </a:cxn>
                <a:cxn ang="0">
                  <a:pos x="T8" y="T9"/>
                </a:cxn>
              </a:cxnLst>
              <a:rect l="0" t="0" r="r" b="b"/>
              <a:pathLst>
                <a:path w="90" h="90">
                  <a:moveTo>
                    <a:pt x="7" y="33"/>
                  </a:moveTo>
                  <a:cubicBezTo>
                    <a:pt x="0" y="54"/>
                    <a:pt x="12" y="76"/>
                    <a:pt x="33" y="83"/>
                  </a:cubicBezTo>
                  <a:cubicBezTo>
                    <a:pt x="54" y="90"/>
                    <a:pt x="77" y="79"/>
                    <a:pt x="83" y="58"/>
                  </a:cubicBezTo>
                  <a:cubicBezTo>
                    <a:pt x="90" y="37"/>
                    <a:pt x="79" y="14"/>
                    <a:pt x="58" y="7"/>
                  </a:cubicBezTo>
                  <a:cubicBezTo>
                    <a:pt x="37" y="0"/>
                    <a:pt x="14" y="12"/>
                    <a:pt x="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1393825" y="1957388"/>
              <a:ext cx="796925" cy="819150"/>
            </a:xfrm>
            <a:custGeom>
              <a:avLst/>
              <a:gdLst>
                <a:gd name="T0" fmla="*/ 282 w 335"/>
                <a:gd name="T1" fmla="*/ 105 h 345"/>
                <a:gd name="T2" fmla="*/ 281 w 335"/>
                <a:gd name="T3" fmla="*/ 104 h 345"/>
                <a:gd name="T4" fmla="*/ 274 w 335"/>
                <a:gd name="T5" fmla="*/ 88 h 345"/>
                <a:gd name="T6" fmla="*/ 274 w 335"/>
                <a:gd name="T7" fmla="*/ 88 h 345"/>
                <a:gd name="T8" fmla="*/ 274 w 335"/>
                <a:gd name="T9" fmla="*/ 88 h 345"/>
                <a:gd name="T10" fmla="*/ 259 w 335"/>
                <a:gd name="T11" fmla="*/ 39 h 345"/>
                <a:gd name="T12" fmla="*/ 223 w 335"/>
                <a:gd name="T13" fmla="*/ 6 h 345"/>
                <a:gd name="T14" fmla="*/ 156 w 335"/>
                <a:gd name="T15" fmla="*/ 14 h 345"/>
                <a:gd name="T16" fmla="*/ 120 w 335"/>
                <a:gd name="T17" fmla="*/ 26 h 345"/>
                <a:gd name="T18" fmla="*/ 103 w 335"/>
                <a:gd name="T19" fmla="*/ 42 h 345"/>
                <a:gd name="T20" fmla="*/ 93 w 335"/>
                <a:gd name="T21" fmla="*/ 108 h 345"/>
                <a:gd name="T22" fmla="*/ 111 w 335"/>
                <a:gd name="T23" fmla="*/ 111 h 345"/>
                <a:gd name="T24" fmla="*/ 132 w 335"/>
                <a:gd name="T25" fmla="*/ 52 h 345"/>
                <a:gd name="T26" fmla="*/ 166 w 335"/>
                <a:gd name="T27" fmla="*/ 47 h 345"/>
                <a:gd name="T28" fmla="*/ 131 w 335"/>
                <a:gd name="T29" fmla="*/ 114 h 345"/>
                <a:gd name="T30" fmla="*/ 105 w 335"/>
                <a:gd name="T31" fmla="*/ 159 h 345"/>
                <a:gd name="T32" fmla="*/ 76 w 335"/>
                <a:gd name="T33" fmla="*/ 188 h 345"/>
                <a:gd name="T34" fmla="*/ 44 w 335"/>
                <a:gd name="T35" fmla="*/ 185 h 345"/>
                <a:gd name="T36" fmla="*/ 15 w 335"/>
                <a:gd name="T37" fmla="*/ 178 h 345"/>
                <a:gd name="T38" fmla="*/ 9 w 335"/>
                <a:gd name="T39" fmla="*/ 176 h 345"/>
                <a:gd name="T40" fmla="*/ 0 w 335"/>
                <a:gd name="T41" fmla="*/ 199 h 345"/>
                <a:gd name="T42" fmla="*/ 29 w 335"/>
                <a:gd name="T43" fmla="*/ 209 h 345"/>
                <a:gd name="T44" fmla="*/ 78 w 335"/>
                <a:gd name="T45" fmla="*/ 223 h 345"/>
                <a:gd name="T46" fmla="*/ 135 w 335"/>
                <a:gd name="T47" fmla="*/ 196 h 345"/>
                <a:gd name="T48" fmla="*/ 155 w 335"/>
                <a:gd name="T49" fmla="*/ 173 h 345"/>
                <a:gd name="T50" fmla="*/ 169 w 335"/>
                <a:gd name="T51" fmla="*/ 167 h 345"/>
                <a:gd name="T52" fmla="*/ 179 w 335"/>
                <a:gd name="T53" fmla="*/ 177 h 345"/>
                <a:gd name="T54" fmla="*/ 207 w 335"/>
                <a:gd name="T55" fmla="*/ 232 h 345"/>
                <a:gd name="T56" fmla="*/ 205 w 335"/>
                <a:gd name="T57" fmla="*/ 285 h 345"/>
                <a:gd name="T58" fmla="*/ 198 w 335"/>
                <a:gd name="T59" fmla="*/ 330 h 345"/>
                <a:gd name="T60" fmla="*/ 197 w 335"/>
                <a:gd name="T61" fmla="*/ 341 h 345"/>
                <a:gd name="T62" fmla="*/ 222 w 335"/>
                <a:gd name="T63" fmla="*/ 345 h 345"/>
                <a:gd name="T64" fmla="*/ 238 w 335"/>
                <a:gd name="T65" fmla="*/ 289 h 345"/>
                <a:gd name="T66" fmla="*/ 245 w 335"/>
                <a:gd name="T67" fmla="*/ 223 h 345"/>
                <a:gd name="T68" fmla="*/ 233 w 335"/>
                <a:gd name="T69" fmla="*/ 187 h 345"/>
                <a:gd name="T70" fmla="*/ 220 w 335"/>
                <a:gd name="T71" fmla="*/ 153 h 345"/>
                <a:gd name="T72" fmla="*/ 217 w 335"/>
                <a:gd name="T73" fmla="*/ 145 h 345"/>
                <a:gd name="T74" fmla="*/ 240 w 335"/>
                <a:gd name="T75" fmla="*/ 75 h 345"/>
                <a:gd name="T76" fmla="*/ 254 w 335"/>
                <a:gd name="T77" fmla="*/ 116 h 345"/>
                <a:gd name="T78" fmla="*/ 274 w 335"/>
                <a:gd name="T79" fmla="*/ 128 h 345"/>
                <a:gd name="T80" fmla="*/ 335 w 335"/>
                <a:gd name="T81" fmla="*/ 125 h 345"/>
                <a:gd name="T82" fmla="*/ 334 w 335"/>
                <a:gd name="T83" fmla="*/ 111 h 345"/>
                <a:gd name="T84" fmla="*/ 282 w 335"/>
                <a:gd name="T85" fmla="*/ 10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5" h="345">
                  <a:moveTo>
                    <a:pt x="282" y="105"/>
                  </a:moveTo>
                  <a:cubicBezTo>
                    <a:pt x="282" y="105"/>
                    <a:pt x="282" y="105"/>
                    <a:pt x="281" y="104"/>
                  </a:cubicBezTo>
                  <a:cubicBezTo>
                    <a:pt x="280" y="103"/>
                    <a:pt x="279" y="101"/>
                    <a:pt x="274" y="88"/>
                  </a:cubicBezTo>
                  <a:cubicBezTo>
                    <a:pt x="274" y="88"/>
                    <a:pt x="274" y="88"/>
                    <a:pt x="274" y="88"/>
                  </a:cubicBezTo>
                  <a:cubicBezTo>
                    <a:pt x="274" y="88"/>
                    <a:pt x="274" y="88"/>
                    <a:pt x="274" y="88"/>
                  </a:cubicBezTo>
                  <a:cubicBezTo>
                    <a:pt x="274" y="88"/>
                    <a:pt x="263" y="52"/>
                    <a:pt x="259" y="39"/>
                  </a:cubicBezTo>
                  <a:cubicBezTo>
                    <a:pt x="252" y="23"/>
                    <a:pt x="241" y="11"/>
                    <a:pt x="223" y="6"/>
                  </a:cubicBezTo>
                  <a:cubicBezTo>
                    <a:pt x="203" y="0"/>
                    <a:pt x="179" y="8"/>
                    <a:pt x="156" y="14"/>
                  </a:cubicBezTo>
                  <a:cubicBezTo>
                    <a:pt x="145" y="18"/>
                    <a:pt x="130" y="21"/>
                    <a:pt x="120" y="26"/>
                  </a:cubicBezTo>
                  <a:cubicBezTo>
                    <a:pt x="120" y="26"/>
                    <a:pt x="107" y="29"/>
                    <a:pt x="103" y="42"/>
                  </a:cubicBezTo>
                  <a:cubicBezTo>
                    <a:pt x="93" y="108"/>
                    <a:pt x="93" y="108"/>
                    <a:pt x="93" y="108"/>
                  </a:cubicBezTo>
                  <a:cubicBezTo>
                    <a:pt x="111" y="111"/>
                    <a:pt x="111" y="111"/>
                    <a:pt x="111" y="111"/>
                  </a:cubicBezTo>
                  <a:cubicBezTo>
                    <a:pt x="132" y="52"/>
                    <a:pt x="132" y="52"/>
                    <a:pt x="132" y="52"/>
                  </a:cubicBezTo>
                  <a:cubicBezTo>
                    <a:pt x="136" y="52"/>
                    <a:pt x="157" y="48"/>
                    <a:pt x="166" y="47"/>
                  </a:cubicBezTo>
                  <a:cubicBezTo>
                    <a:pt x="161" y="57"/>
                    <a:pt x="145" y="87"/>
                    <a:pt x="131" y="114"/>
                  </a:cubicBezTo>
                  <a:cubicBezTo>
                    <a:pt x="122" y="129"/>
                    <a:pt x="114" y="144"/>
                    <a:pt x="105" y="159"/>
                  </a:cubicBezTo>
                  <a:cubicBezTo>
                    <a:pt x="98" y="171"/>
                    <a:pt x="91" y="187"/>
                    <a:pt x="76" y="188"/>
                  </a:cubicBezTo>
                  <a:cubicBezTo>
                    <a:pt x="66" y="189"/>
                    <a:pt x="53" y="187"/>
                    <a:pt x="44" y="185"/>
                  </a:cubicBezTo>
                  <a:cubicBezTo>
                    <a:pt x="35" y="182"/>
                    <a:pt x="25" y="180"/>
                    <a:pt x="15" y="178"/>
                  </a:cubicBezTo>
                  <a:cubicBezTo>
                    <a:pt x="13" y="177"/>
                    <a:pt x="11" y="177"/>
                    <a:pt x="9" y="176"/>
                  </a:cubicBezTo>
                  <a:cubicBezTo>
                    <a:pt x="0" y="199"/>
                    <a:pt x="0" y="199"/>
                    <a:pt x="0" y="199"/>
                  </a:cubicBezTo>
                  <a:cubicBezTo>
                    <a:pt x="9" y="202"/>
                    <a:pt x="19" y="206"/>
                    <a:pt x="29" y="209"/>
                  </a:cubicBezTo>
                  <a:cubicBezTo>
                    <a:pt x="44" y="215"/>
                    <a:pt x="62" y="221"/>
                    <a:pt x="78" y="223"/>
                  </a:cubicBezTo>
                  <a:cubicBezTo>
                    <a:pt x="102" y="226"/>
                    <a:pt x="121" y="214"/>
                    <a:pt x="135" y="196"/>
                  </a:cubicBezTo>
                  <a:cubicBezTo>
                    <a:pt x="142" y="189"/>
                    <a:pt x="149" y="181"/>
                    <a:pt x="155" y="173"/>
                  </a:cubicBezTo>
                  <a:cubicBezTo>
                    <a:pt x="158" y="169"/>
                    <a:pt x="164" y="166"/>
                    <a:pt x="169" y="167"/>
                  </a:cubicBezTo>
                  <a:cubicBezTo>
                    <a:pt x="174" y="168"/>
                    <a:pt x="177" y="173"/>
                    <a:pt x="179" y="177"/>
                  </a:cubicBezTo>
                  <a:cubicBezTo>
                    <a:pt x="190" y="193"/>
                    <a:pt x="200" y="213"/>
                    <a:pt x="207" y="232"/>
                  </a:cubicBezTo>
                  <a:cubicBezTo>
                    <a:pt x="213" y="247"/>
                    <a:pt x="207" y="270"/>
                    <a:pt x="205" y="285"/>
                  </a:cubicBezTo>
                  <a:cubicBezTo>
                    <a:pt x="202" y="302"/>
                    <a:pt x="201" y="313"/>
                    <a:pt x="198" y="330"/>
                  </a:cubicBezTo>
                  <a:cubicBezTo>
                    <a:pt x="198" y="333"/>
                    <a:pt x="197" y="339"/>
                    <a:pt x="197" y="341"/>
                  </a:cubicBezTo>
                  <a:cubicBezTo>
                    <a:pt x="222" y="345"/>
                    <a:pt x="222" y="345"/>
                    <a:pt x="222" y="345"/>
                  </a:cubicBezTo>
                  <a:cubicBezTo>
                    <a:pt x="226" y="327"/>
                    <a:pt x="233" y="306"/>
                    <a:pt x="238" y="289"/>
                  </a:cubicBezTo>
                  <a:cubicBezTo>
                    <a:pt x="243" y="268"/>
                    <a:pt x="250" y="244"/>
                    <a:pt x="245" y="223"/>
                  </a:cubicBezTo>
                  <a:cubicBezTo>
                    <a:pt x="242" y="210"/>
                    <a:pt x="238" y="199"/>
                    <a:pt x="233" y="187"/>
                  </a:cubicBezTo>
                  <a:cubicBezTo>
                    <a:pt x="229" y="175"/>
                    <a:pt x="224" y="165"/>
                    <a:pt x="220" y="153"/>
                  </a:cubicBezTo>
                  <a:cubicBezTo>
                    <a:pt x="219" y="151"/>
                    <a:pt x="216" y="146"/>
                    <a:pt x="217" y="145"/>
                  </a:cubicBezTo>
                  <a:cubicBezTo>
                    <a:pt x="217" y="145"/>
                    <a:pt x="240" y="75"/>
                    <a:pt x="240" y="75"/>
                  </a:cubicBezTo>
                  <a:cubicBezTo>
                    <a:pt x="254" y="116"/>
                    <a:pt x="254" y="116"/>
                    <a:pt x="254" y="116"/>
                  </a:cubicBezTo>
                  <a:cubicBezTo>
                    <a:pt x="255" y="114"/>
                    <a:pt x="257" y="128"/>
                    <a:pt x="274" y="128"/>
                  </a:cubicBezTo>
                  <a:cubicBezTo>
                    <a:pt x="335" y="125"/>
                    <a:pt x="335" y="125"/>
                    <a:pt x="335" y="125"/>
                  </a:cubicBezTo>
                  <a:cubicBezTo>
                    <a:pt x="334" y="111"/>
                    <a:pt x="334" y="111"/>
                    <a:pt x="334" y="111"/>
                  </a:cubicBezTo>
                  <a:lnTo>
                    <a:pt x="282"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圆角矩形 7"/>
          <p:cNvSpPr/>
          <p:nvPr/>
        </p:nvSpPr>
        <p:spPr>
          <a:xfrm>
            <a:off x="1569872" y="1602883"/>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华康俪金黑W8" panose="020B0809000000000000" pitchFamily="49" charset="-122"/>
                <a:ea typeface="华康俪金黑W8" panose="020B0809000000000000" pitchFamily="49" charset="-122"/>
                <a:cs typeface="+mn-ea"/>
              </a:rPr>
              <a:t>(1) </a:t>
            </a:r>
            <a:r>
              <a:rPr lang="zh-CN" altLang="en-US" dirty="0">
                <a:solidFill>
                  <a:schemeClr val="tx1"/>
                </a:solidFill>
                <a:latin typeface="华康俪金黑W8" panose="020B0809000000000000" pitchFamily="49" charset="-122"/>
                <a:ea typeface="华康俪金黑W8" panose="020B0809000000000000" pitchFamily="49" charset="-122"/>
                <a:cs typeface="+mn-ea"/>
              </a:rPr>
              <a:t>两个方法：第一是跑，第二是躲（万不得已的选择）</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9" name="矩形 8"/>
          <p:cNvSpPr/>
          <p:nvPr/>
        </p:nvSpPr>
        <p:spPr>
          <a:xfrm>
            <a:off x="1569872" y="2173482"/>
            <a:ext cx="9059119" cy="406265"/>
          </a:xfrm>
          <a:prstGeom prst="rect">
            <a:avLst/>
          </a:prstGeom>
        </p:spPr>
        <p:txBody>
          <a:bodyPr wrap="square">
            <a:spAutoFit/>
          </a:bodyPr>
          <a:lstStyle/>
          <a:p>
            <a:pPr algn="just">
              <a:lnSpc>
                <a:spcPct val="120000"/>
              </a:lnSpc>
              <a:spcBef>
                <a:spcPts val="600"/>
              </a:spcBef>
            </a:pPr>
            <a:r>
              <a:rPr lang="zh-CN" altLang="en-US" sz="1600" dirty="0">
                <a:cs typeface="+mn-ea"/>
              </a:rPr>
              <a:t>一旦火灾警报响起，一定要向安全出口指示灯指示的方向，逃往</a:t>
            </a:r>
            <a:r>
              <a:rPr lang="zh-CN" altLang="en-US" sz="1700" b="1" dirty="0">
                <a:cs typeface="+mn-ea"/>
              </a:rPr>
              <a:t>消防通道</a:t>
            </a:r>
            <a:r>
              <a:rPr lang="zh-CN" altLang="en-US" sz="1600" dirty="0">
                <a:cs typeface="+mn-ea"/>
              </a:rPr>
              <a:t>，并向</a:t>
            </a:r>
            <a:r>
              <a:rPr lang="zh-CN" altLang="en-US" sz="1700" b="1" dirty="0">
                <a:cs typeface="+mn-ea"/>
              </a:rPr>
              <a:t>楼下</a:t>
            </a:r>
            <a:r>
              <a:rPr lang="zh-CN" altLang="en-US" sz="1600" dirty="0">
                <a:cs typeface="+mn-ea"/>
              </a:rPr>
              <a:t>逃。</a:t>
            </a:r>
            <a:endParaRPr lang="zh-CN" altLang="en-US" sz="1600" dirty="0">
              <a:cs typeface="+mn-ea"/>
            </a:endParaRPr>
          </a:p>
        </p:txBody>
      </p:sp>
      <p:sp>
        <p:nvSpPr>
          <p:cNvPr id="10" name="圆角矩形 9"/>
          <p:cNvSpPr/>
          <p:nvPr/>
        </p:nvSpPr>
        <p:spPr>
          <a:xfrm>
            <a:off x="1569872" y="2615126"/>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华康俪金黑W8" panose="020B0809000000000000" pitchFamily="49" charset="-122"/>
                <a:ea typeface="华康俪金黑W8" panose="020B0809000000000000" pitchFamily="49" charset="-122"/>
                <a:cs typeface="+mn-ea"/>
              </a:rPr>
              <a:t>(2) </a:t>
            </a:r>
            <a:r>
              <a:rPr lang="zh-CN" altLang="en-US" dirty="0">
                <a:solidFill>
                  <a:schemeClr val="tx1"/>
                </a:solidFill>
                <a:latin typeface="华康俪金黑W8" panose="020B0809000000000000" pitchFamily="49" charset="-122"/>
                <a:ea typeface="华康俪金黑W8" panose="020B0809000000000000" pitchFamily="49" charset="-122"/>
                <a:cs typeface="+mn-ea"/>
              </a:rPr>
              <a:t>火灾中最大致命杀手是烟，其次才是火</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11" name="矩形 10"/>
          <p:cNvSpPr/>
          <p:nvPr/>
        </p:nvSpPr>
        <p:spPr>
          <a:xfrm>
            <a:off x="1569872" y="3168604"/>
            <a:ext cx="9059119" cy="720197"/>
          </a:xfrm>
          <a:prstGeom prst="rect">
            <a:avLst/>
          </a:prstGeom>
        </p:spPr>
        <p:txBody>
          <a:bodyPr wrap="square">
            <a:spAutoFit/>
          </a:bodyPr>
          <a:lstStyle/>
          <a:p>
            <a:pPr algn="just">
              <a:lnSpc>
                <a:spcPct val="120000"/>
              </a:lnSpc>
              <a:spcBef>
                <a:spcPts val="600"/>
              </a:spcBef>
            </a:pPr>
            <a:r>
              <a:rPr lang="zh-CN" altLang="en-US" sz="1600" dirty="0">
                <a:cs typeface="+mn-ea"/>
              </a:rPr>
              <a:t>据统计火灾中 </a:t>
            </a:r>
            <a:r>
              <a:rPr lang="en-US" altLang="zh-CN" sz="1600" dirty="0">
                <a:cs typeface="+mn-ea"/>
              </a:rPr>
              <a:t>80% </a:t>
            </a:r>
            <a:r>
              <a:rPr lang="zh-CN" altLang="en-US" sz="1600" dirty="0">
                <a:cs typeface="+mn-ea"/>
              </a:rPr>
              <a:t>以上的人死于烟气</a:t>
            </a:r>
            <a:r>
              <a:rPr lang="zh-CN" altLang="en-US" sz="1600" dirty="0" smtClean="0">
                <a:cs typeface="+mn-ea"/>
              </a:rPr>
              <a:t>。在烟气中行进时，根据</a:t>
            </a:r>
            <a:r>
              <a:rPr lang="zh-CN" altLang="en-US" sz="1600" dirty="0">
                <a:cs typeface="+mn-ea"/>
              </a:rPr>
              <a:t>烟气层的高度，采取</a:t>
            </a:r>
            <a:r>
              <a:rPr lang="zh-CN" altLang="en-US" sz="1700" b="1" dirty="0">
                <a:cs typeface="+mn-ea"/>
              </a:rPr>
              <a:t>直立、弯腰、鸭子步、头部紧贴地面</a:t>
            </a:r>
            <a:r>
              <a:rPr lang="zh-CN" altLang="en-US" sz="1600" dirty="0">
                <a:cs typeface="+mn-ea"/>
              </a:rPr>
              <a:t>（</a:t>
            </a:r>
            <a:r>
              <a:rPr lang="en-US" altLang="zh-CN" sz="1600" dirty="0">
                <a:cs typeface="+mn-ea"/>
              </a:rPr>
              <a:t>30cm</a:t>
            </a:r>
            <a:r>
              <a:rPr lang="zh-CN" altLang="en-US" sz="1600" dirty="0">
                <a:cs typeface="+mn-ea"/>
              </a:rPr>
              <a:t>）的方式</a:t>
            </a:r>
            <a:r>
              <a:rPr lang="zh-CN" altLang="en-US" sz="1600" dirty="0" smtClean="0">
                <a:cs typeface="+mn-ea"/>
              </a:rPr>
              <a:t>前进。</a:t>
            </a:r>
            <a:endParaRPr lang="zh-CN" altLang="en-US" sz="1600" dirty="0">
              <a:cs typeface="+mn-ea"/>
            </a:endParaRPr>
          </a:p>
        </p:txBody>
      </p:sp>
      <p:grpSp>
        <p:nvGrpSpPr>
          <p:cNvPr id="19" name="组合 18"/>
          <p:cNvGrpSpPr/>
          <p:nvPr/>
        </p:nvGrpSpPr>
        <p:grpSpPr>
          <a:xfrm>
            <a:off x="740383" y="2860441"/>
            <a:ext cx="535283" cy="787788"/>
            <a:chOff x="4256907" y="1533497"/>
            <a:chExt cx="894367" cy="1554515"/>
          </a:xfrm>
        </p:grpSpPr>
        <p:sp>
          <p:nvSpPr>
            <p:cNvPr id="20" name="任意多边形 19"/>
            <p:cNvSpPr/>
            <p:nvPr/>
          </p:nvSpPr>
          <p:spPr>
            <a:xfrm>
              <a:off x="4256907" y="1706880"/>
              <a:ext cx="771269" cy="1381132"/>
            </a:xfrm>
            <a:custGeom>
              <a:avLst/>
              <a:gdLst>
                <a:gd name="connsiteX0" fmla="*/ 48393 w 771269"/>
                <a:gd name="connsiteY0" fmla="*/ 0 h 1381132"/>
                <a:gd name="connsiteX1" fmla="*/ 48393 w 771269"/>
                <a:gd name="connsiteY1" fmla="*/ 281940 h 1381132"/>
                <a:gd name="connsiteX2" fmla="*/ 551313 w 771269"/>
                <a:gd name="connsiteY2" fmla="*/ 708660 h 1381132"/>
                <a:gd name="connsiteX3" fmla="*/ 497973 w 771269"/>
                <a:gd name="connsiteY3" fmla="*/ 1272540 h 1381132"/>
                <a:gd name="connsiteX4" fmla="*/ 749433 w 771269"/>
                <a:gd name="connsiteY4" fmla="*/ 1371600 h 1381132"/>
                <a:gd name="connsiteX5" fmla="*/ 741813 w 771269"/>
                <a:gd name="connsiteY5" fmla="*/ 1371600 h 138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1269" h="1381132">
                  <a:moveTo>
                    <a:pt x="48393" y="0"/>
                  </a:moveTo>
                  <a:cubicBezTo>
                    <a:pt x="6483" y="81915"/>
                    <a:pt x="-35427" y="163830"/>
                    <a:pt x="48393" y="281940"/>
                  </a:cubicBezTo>
                  <a:cubicBezTo>
                    <a:pt x="132213" y="400050"/>
                    <a:pt x="476383" y="543560"/>
                    <a:pt x="551313" y="708660"/>
                  </a:cubicBezTo>
                  <a:cubicBezTo>
                    <a:pt x="626243" y="873760"/>
                    <a:pt x="464953" y="1162050"/>
                    <a:pt x="497973" y="1272540"/>
                  </a:cubicBezTo>
                  <a:cubicBezTo>
                    <a:pt x="530993" y="1383030"/>
                    <a:pt x="749433" y="1371600"/>
                    <a:pt x="749433" y="1371600"/>
                  </a:cubicBezTo>
                  <a:cubicBezTo>
                    <a:pt x="790073" y="1388110"/>
                    <a:pt x="765943" y="1379855"/>
                    <a:pt x="741813" y="1371600"/>
                  </a:cubicBezTo>
                </a:path>
              </a:pathLst>
            </a:custGeom>
            <a:noFill/>
            <a:ln w="38100">
              <a:solidFill>
                <a:srgbClr val="20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914900" y="1533497"/>
              <a:ext cx="236374" cy="1484023"/>
            </a:xfrm>
            <a:custGeom>
              <a:avLst/>
              <a:gdLst>
                <a:gd name="connsiteX0" fmla="*/ 0 w 236374"/>
                <a:gd name="connsiteY0" fmla="*/ 36223 h 1484023"/>
                <a:gd name="connsiteX1" fmla="*/ 152400 w 236374"/>
                <a:gd name="connsiteY1" fmla="*/ 51463 h 1484023"/>
                <a:gd name="connsiteX2" fmla="*/ 83820 w 236374"/>
                <a:gd name="connsiteY2" fmla="*/ 531523 h 1484023"/>
                <a:gd name="connsiteX3" fmla="*/ 236220 w 236374"/>
                <a:gd name="connsiteY3" fmla="*/ 607723 h 1484023"/>
                <a:gd name="connsiteX4" fmla="*/ 114300 w 236374"/>
                <a:gd name="connsiteY4" fmla="*/ 1400203 h 1484023"/>
                <a:gd name="connsiteX5" fmla="*/ 205740 w 236374"/>
                <a:gd name="connsiteY5" fmla="*/ 1438303 h 1484023"/>
                <a:gd name="connsiteX6" fmla="*/ 160020 w 236374"/>
                <a:gd name="connsiteY6" fmla="*/ 1484023 h 148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374" h="1484023">
                  <a:moveTo>
                    <a:pt x="0" y="36223"/>
                  </a:moveTo>
                  <a:cubicBezTo>
                    <a:pt x="69215" y="2568"/>
                    <a:pt x="138430" y="-31087"/>
                    <a:pt x="152400" y="51463"/>
                  </a:cubicBezTo>
                  <a:cubicBezTo>
                    <a:pt x="166370" y="134013"/>
                    <a:pt x="69850" y="438813"/>
                    <a:pt x="83820" y="531523"/>
                  </a:cubicBezTo>
                  <a:cubicBezTo>
                    <a:pt x="97790" y="624233"/>
                    <a:pt x="231140" y="462943"/>
                    <a:pt x="236220" y="607723"/>
                  </a:cubicBezTo>
                  <a:cubicBezTo>
                    <a:pt x="241300" y="752503"/>
                    <a:pt x="119380" y="1261773"/>
                    <a:pt x="114300" y="1400203"/>
                  </a:cubicBezTo>
                  <a:cubicBezTo>
                    <a:pt x="109220" y="1538633"/>
                    <a:pt x="198120" y="1424333"/>
                    <a:pt x="205740" y="1438303"/>
                  </a:cubicBezTo>
                  <a:cubicBezTo>
                    <a:pt x="213360" y="1452273"/>
                    <a:pt x="186690" y="1468148"/>
                    <a:pt x="160020" y="1484023"/>
                  </a:cubicBezTo>
                </a:path>
              </a:pathLst>
            </a:custGeom>
            <a:noFill/>
            <a:ln w="38100">
              <a:solidFill>
                <a:srgbClr val="20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1569872" y="3897970"/>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华康俪金黑W8" panose="020B0809000000000000" pitchFamily="49" charset="-122"/>
                <a:ea typeface="华康俪金黑W8" panose="020B0809000000000000" pitchFamily="49" charset="-122"/>
                <a:cs typeface="+mn-ea"/>
              </a:rPr>
              <a:t>(3) </a:t>
            </a:r>
            <a:r>
              <a:rPr lang="zh-CN" altLang="en-US" dirty="0">
                <a:solidFill>
                  <a:schemeClr val="tx1"/>
                </a:solidFill>
                <a:latin typeface="华康俪金黑W8" panose="020B0809000000000000" pitchFamily="49" charset="-122"/>
                <a:ea typeface="华康俪金黑W8" panose="020B0809000000000000" pitchFamily="49" charset="-122"/>
                <a:cs typeface="+mn-ea"/>
              </a:rPr>
              <a:t>不要轻易尝试穿越火场</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23" name="矩形 22"/>
          <p:cNvSpPr/>
          <p:nvPr/>
        </p:nvSpPr>
        <p:spPr>
          <a:xfrm>
            <a:off x="1527874" y="4476710"/>
            <a:ext cx="9059119" cy="386068"/>
          </a:xfrm>
          <a:prstGeom prst="rect">
            <a:avLst/>
          </a:prstGeom>
        </p:spPr>
        <p:txBody>
          <a:bodyPr wrap="square">
            <a:spAutoFit/>
          </a:bodyPr>
          <a:lstStyle/>
          <a:p>
            <a:pPr algn="just">
              <a:lnSpc>
                <a:spcPct val="120000"/>
              </a:lnSpc>
              <a:spcBef>
                <a:spcPts val="600"/>
              </a:spcBef>
            </a:pPr>
            <a:r>
              <a:rPr lang="zh-CN" altLang="en-US" sz="1600" dirty="0">
                <a:cs typeface="+mn-ea"/>
              </a:rPr>
              <a:t>火场中心温度高达</a:t>
            </a:r>
            <a:r>
              <a:rPr lang="en-US" altLang="zh-CN" sz="1600" dirty="0">
                <a:cs typeface="+mn-ea"/>
              </a:rPr>
              <a:t>1000</a:t>
            </a:r>
            <a:r>
              <a:rPr lang="zh-CN" altLang="en-US" sz="1600" dirty="0">
                <a:cs typeface="+mn-ea"/>
              </a:rPr>
              <a:t>度</a:t>
            </a:r>
            <a:r>
              <a:rPr lang="zh-CN" altLang="en-US" sz="1600" dirty="0" smtClean="0">
                <a:cs typeface="+mn-ea"/>
              </a:rPr>
              <a:t>以上，如果必须</a:t>
            </a:r>
            <a:r>
              <a:rPr lang="zh-CN" altLang="en-US" sz="1600" dirty="0">
                <a:cs typeface="+mn-ea"/>
              </a:rPr>
              <a:t>穿越请将</a:t>
            </a:r>
            <a:r>
              <a:rPr lang="zh-CN" altLang="en-US" sz="1700" b="1" dirty="0">
                <a:cs typeface="+mn-ea"/>
              </a:rPr>
              <a:t>全身浇湿</a:t>
            </a:r>
            <a:endParaRPr lang="zh-CN" altLang="en-US" sz="1700" b="1" dirty="0">
              <a:cs typeface="+mn-ea"/>
            </a:endParaRPr>
          </a:p>
        </p:txBody>
      </p:sp>
      <p:sp>
        <p:nvSpPr>
          <p:cNvPr id="27" name="Freeform 24"/>
          <p:cNvSpPr>
            <a:spLocks noEditPoints="1"/>
          </p:cNvSpPr>
          <p:nvPr/>
        </p:nvSpPr>
        <p:spPr bwMode="auto">
          <a:xfrm>
            <a:off x="695325" y="3953570"/>
            <a:ext cx="580341" cy="915649"/>
          </a:xfrm>
          <a:custGeom>
            <a:avLst/>
            <a:gdLst>
              <a:gd name="T0" fmla="*/ 17 w 244"/>
              <a:gd name="T1" fmla="*/ 290 h 385"/>
              <a:gd name="T2" fmla="*/ 40 w 244"/>
              <a:gd name="T3" fmla="*/ 101 h 385"/>
              <a:gd name="T4" fmla="*/ 113 w 244"/>
              <a:gd name="T5" fmla="*/ 195 h 385"/>
              <a:gd name="T6" fmla="*/ 118 w 244"/>
              <a:gd name="T7" fmla="*/ 280 h 385"/>
              <a:gd name="T8" fmla="*/ 124 w 244"/>
              <a:gd name="T9" fmla="*/ 203 h 385"/>
              <a:gd name="T10" fmla="*/ 115 w 244"/>
              <a:gd name="T11" fmla="*/ 68 h 385"/>
              <a:gd name="T12" fmla="*/ 174 w 244"/>
              <a:gd name="T13" fmla="*/ 0 h 385"/>
              <a:gd name="T14" fmla="*/ 161 w 244"/>
              <a:gd name="T15" fmla="*/ 143 h 385"/>
              <a:gd name="T16" fmla="*/ 181 w 244"/>
              <a:gd name="T17" fmla="*/ 94 h 385"/>
              <a:gd name="T18" fmla="*/ 231 w 244"/>
              <a:gd name="T19" fmla="*/ 49 h 385"/>
              <a:gd name="T20" fmla="*/ 225 w 244"/>
              <a:gd name="T21" fmla="*/ 212 h 385"/>
              <a:gd name="T22" fmla="*/ 244 w 244"/>
              <a:gd name="T23" fmla="*/ 305 h 385"/>
              <a:gd name="T24" fmla="*/ 141 w 244"/>
              <a:gd name="T25" fmla="*/ 382 h 385"/>
              <a:gd name="T26" fmla="*/ 17 w 244"/>
              <a:gd name="T27" fmla="*/ 290 h 385"/>
              <a:gd name="T28" fmla="*/ 79 w 244"/>
              <a:gd name="T29" fmla="*/ 112 h 385"/>
              <a:gd name="T30" fmla="*/ 41 w 244"/>
              <a:gd name="T31" fmla="*/ 0 h 385"/>
              <a:gd name="T32" fmla="*/ 30 w 244"/>
              <a:gd name="T33" fmla="*/ 71 h 385"/>
              <a:gd name="T34" fmla="*/ 79 w 244"/>
              <a:gd name="T35"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385">
                <a:moveTo>
                  <a:pt x="17" y="290"/>
                </a:moveTo>
                <a:cubicBezTo>
                  <a:pt x="38" y="188"/>
                  <a:pt x="96" y="187"/>
                  <a:pt x="40" y="101"/>
                </a:cubicBezTo>
                <a:cubicBezTo>
                  <a:pt x="40" y="101"/>
                  <a:pt x="119" y="142"/>
                  <a:pt x="113" y="195"/>
                </a:cubicBezTo>
                <a:cubicBezTo>
                  <a:pt x="108" y="249"/>
                  <a:pt x="89" y="283"/>
                  <a:pt x="118" y="280"/>
                </a:cubicBezTo>
                <a:cubicBezTo>
                  <a:pt x="139" y="278"/>
                  <a:pt x="133" y="245"/>
                  <a:pt x="124" y="203"/>
                </a:cubicBezTo>
                <a:cubicBezTo>
                  <a:pt x="115" y="158"/>
                  <a:pt x="102" y="104"/>
                  <a:pt x="115" y="68"/>
                </a:cubicBezTo>
                <a:cubicBezTo>
                  <a:pt x="130" y="27"/>
                  <a:pt x="174" y="0"/>
                  <a:pt x="174" y="0"/>
                </a:cubicBezTo>
                <a:cubicBezTo>
                  <a:pt x="155" y="21"/>
                  <a:pt x="137" y="94"/>
                  <a:pt x="161" y="143"/>
                </a:cubicBezTo>
                <a:cubicBezTo>
                  <a:pt x="181" y="183"/>
                  <a:pt x="167" y="128"/>
                  <a:pt x="181" y="94"/>
                </a:cubicBezTo>
                <a:cubicBezTo>
                  <a:pt x="194" y="62"/>
                  <a:pt x="231" y="49"/>
                  <a:pt x="231" y="49"/>
                </a:cubicBezTo>
                <a:cubicBezTo>
                  <a:pt x="231" y="49"/>
                  <a:pt x="181" y="94"/>
                  <a:pt x="225" y="212"/>
                </a:cubicBezTo>
                <a:cubicBezTo>
                  <a:pt x="236" y="243"/>
                  <a:pt x="244" y="276"/>
                  <a:pt x="244" y="305"/>
                </a:cubicBezTo>
                <a:cubicBezTo>
                  <a:pt x="244" y="373"/>
                  <a:pt x="192" y="379"/>
                  <a:pt x="141" y="382"/>
                </a:cubicBezTo>
                <a:cubicBezTo>
                  <a:pt x="89" y="385"/>
                  <a:pt x="0" y="377"/>
                  <a:pt x="17" y="290"/>
                </a:cubicBezTo>
                <a:close/>
                <a:moveTo>
                  <a:pt x="79" y="112"/>
                </a:moveTo>
                <a:cubicBezTo>
                  <a:pt x="48" y="66"/>
                  <a:pt x="35" y="29"/>
                  <a:pt x="41" y="0"/>
                </a:cubicBezTo>
                <a:cubicBezTo>
                  <a:pt x="41" y="0"/>
                  <a:pt x="13" y="46"/>
                  <a:pt x="30" y="71"/>
                </a:cubicBezTo>
                <a:cubicBezTo>
                  <a:pt x="47" y="96"/>
                  <a:pt x="79" y="112"/>
                  <a:pt x="79" y="112"/>
                </a:cubicBezTo>
                <a:close/>
              </a:path>
            </a:pathLst>
          </a:custGeom>
          <a:solidFill>
            <a:srgbClr val="20517D"/>
          </a:solidFill>
          <a:ln w="9525">
            <a:noFill/>
            <a:round/>
          </a:ln>
        </p:spPr>
        <p:txBody>
          <a:bodyPr vert="horz" wrap="square" lIns="91440" tIns="45720" rIns="91440" bIns="45720" numCol="1" anchor="t" anchorCtr="0" compatLnSpc="1"/>
          <a:lstStyle/>
          <a:p>
            <a:endParaRPr lang="zh-CN" altLang="en-US"/>
          </a:p>
        </p:txBody>
      </p:sp>
      <p:sp>
        <p:nvSpPr>
          <p:cNvPr id="28" name="圆角矩形 27"/>
          <p:cNvSpPr/>
          <p:nvPr/>
        </p:nvSpPr>
        <p:spPr>
          <a:xfrm>
            <a:off x="1569872" y="5084208"/>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华康俪金黑W8" panose="020B0809000000000000" pitchFamily="49" charset="-122"/>
                <a:ea typeface="华康俪金黑W8" panose="020B0809000000000000" pitchFamily="49" charset="-122"/>
                <a:cs typeface="+mn-ea"/>
              </a:rPr>
              <a:t>(4) </a:t>
            </a:r>
            <a:r>
              <a:rPr lang="zh-CN" altLang="en-US" dirty="0">
                <a:solidFill>
                  <a:schemeClr val="tx1"/>
                </a:solidFill>
                <a:latin typeface="华康俪金黑W8" panose="020B0809000000000000" pitchFamily="49" charset="-122"/>
                <a:ea typeface="华康俪金黑W8" panose="020B0809000000000000" pitchFamily="49" charset="-122"/>
                <a:cs typeface="+mn-ea"/>
              </a:rPr>
              <a:t>摘掉所有金属首饰</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29" name="矩形 28"/>
          <p:cNvSpPr/>
          <p:nvPr/>
        </p:nvSpPr>
        <p:spPr>
          <a:xfrm>
            <a:off x="1569872" y="5641019"/>
            <a:ext cx="9059119" cy="386068"/>
          </a:xfrm>
          <a:prstGeom prst="rect">
            <a:avLst/>
          </a:prstGeom>
        </p:spPr>
        <p:txBody>
          <a:bodyPr wrap="square">
            <a:spAutoFit/>
          </a:bodyPr>
          <a:lstStyle/>
          <a:p>
            <a:pPr algn="just">
              <a:lnSpc>
                <a:spcPct val="120000"/>
              </a:lnSpc>
              <a:spcBef>
                <a:spcPts val="600"/>
              </a:spcBef>
            </a:pPr>
            <a:r>
              <a:rPr lang="zh-CN" altLang="en-US" sz="1600" dirty="0" smtClean="0">
                <a:cs typeface="+mn-ea"/>
              </a:rPr>
              <a:t>高温中的金属首饰会将我们的皮肤灼伤，因此</a:t>
            </a:r>
            <a:r>
              <a:rPr lang="zh-CN" altLang="en-US" sz="1700" b="1" dirty="0" smtClean="0">
                <a:cs typeface="+mn-ea"/>
              </a:rPr>
              <a:t>必须摘下</a:t>
            </a:r>
            <a:endParaRPr lang="zh-CN" altLang="en-US" sz="1700" b="1" dirty="0">
              <a:cs typeface="+mn-ea"/>
            </a:endParaRPr>
          </a:p>
        </p:txBody>
      </p:sp>
      <p:grpSp>
        <p:nvGrpSpPr>
          <p:cNvPr id="31" name="组合 30"/>
          <p:cNvGrpSpPr/>
          <p:nvPr/>
        </p:nvGrpSpPr>
        <p:grpSpPr>
          <a:xfrm>
            <a:off x="702924" y="5160046"/>
            <a:ext cx="607240" cy="826721"/>
            <a:chOff x="7945245" y="3534748"/>
            <a:chExt cx="1081189" cy="1471975"/>
          </a:xfrm>
        </p:grpSpPr>
        <p:sp>
          <p:nvSpPr>
            <p:cNvPr id="32" name="泪滴形 31"/>
            <p:cNvSpPr/>
            <p:nvPr/>
          </p:nvSpPr>
          <p:spPr>
            <a:xfrm rot="19011512">
              <a:off x="8709277" y="4689566"/>
              <a:ext cx="317157" cy="317157"/>
            </a:xfrm>
            <a:prstGeom prst="teardrop">
              <a:avLst>
                <a:gd name="adj" fmla="val 167594"/>
              </a:avLst>
            </a:prstGeom>
            <a:solidFill>
              <a:srgbClr val="205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945245" y="3534748"/>
              <a:ext cx="948170" cy="986991"/>
            </a:xfrm>
            <a:custGeom>
              <a:avLst/>
              <a:gdLst>
                <a:gd name="connsiteX0" fmla="*/ 827493 w 948170"/>
                <a:gd name="connsiteY0" fmla="*/ 973111 h 986991"/>
                <a:gd name="connsiteX1" fmla="*/ 4533 w 948170"/>
                <a:gd name="connsiteY1" fmla="*/ 528974 h 986991"/>
                <a:gd name="connsiteX2" fmla="*/ 513984 w 948170"/>
                <a:gd name="connsiteY2" fmla="*/ 6460 h 986991"/>
                <a:gd name="connsiteX3" fmla="*/ 892807 w 948170"/>
                <a:gd name="connsiteY3" fmla="*/ 254654 h 986991"/>
                <a:gd name="connsiteX4" fmla="*/ 892807 w 948170"/>
                <a:gd name="connsiteY4" fmla="*/ 515911 h 986991"/>
                <a:gd name="connsiteX5" fmla="*/ 945058 w 948170"/>
                <a:gd name="connsiteY5" fmla="*/ 842483 h 986991"/>
                <a:gd name="connsiteX6" fmla="*/ 827493 w 948170"/>
                <a:gd name="connsiteY6" fmla="*/ 973111 h 98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8170" h="986991">
                  <a:moveTo>
                    <a:pt x="827493" y="973111"/>
                  </a:moveTo>
                  <a:cubicBezTo>
                    <a:pt x="670739" y="920860"/>
                    <a:pt x="56784" y="690082"/>
                    <a:pt x="4533" y="528974"/>
                  </a:cubicBezTo>
                  <a:cubicBezTo>
                    <a:pt x="-47718" y="367866"/>
                    <a:pt x="365938" y="52180"/>
                    <a:pt x="513984" y="6460"/>
                  </a:cubicBezTo>
                  <a:cubicBezTo>
                    <a:pt x="662030" y="-39260"/>
                    <a:pt x="829670" y="169745"/>
                    <a:pt x="892807" y="254654"/>
                  </a:cubicBezTo>
                  <a:cubicBezTo>
                    <a:pt x="955944" y="339563"/>
                    <a:pt x="884099" y="417940"/>
                    <a:pt x="892807" y="515911"/>
                  </a:cubicBezTo>
                  <a:cubicBezTo>
                    <a:pt x="901515" y="613882"/>
                    <a:pt x="962475" y="766283"/>
                    <a:pt x="945058" y="842483"/>
                  </a:cubicBezTo>
                  <a:cubicBezTo>
                    <a:pt x="927641" y="918683"/>
                    <a:pt x="984247" y="1025362"/>
                    <a:pt x="827493" y="97311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379"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en-US" altLang="zh-CN" sz="3600" b="1" spc="300" dirty="0">
                <a:solidFill>
                  <a:schemeClr val="accent1">
                    <a:lumMod val="50000"/>
                  </a:schemeClr>
                </a:solidFill>
                <a:latin typeface="微软雅黑" panose="020B0503020204020204" pitchFamily="34" charset="-122"/>
                <a:ea typeface="微软雅黑" panose="020B0503020204020204" pitchFamily="34" charset="-122"/>
              </a:rPr>
              <a:t>90%</a:t>
            </a:r>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人所不知道的</a:t>
            </a:r>
            <a:r>
              <a:rPr lang="zh-CN" altLang="en-US" sz="4000" b="1" spc="300" dirty="0">
                <a:solidFill>
                  <a:srgbClr val="C00000"/>
                </a:solidFill>
                <a:latin typeface="微软雅黑" panose="020B0503020204020204" pitchFamily="34" charset="-122"/>
                <a:ea typeface="微软雅黑" panose="020B0503020204020204" pitchFamily="34" charset="-122"/>
              </a:rPr>
              <a:t>火场逃生技能</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569872" y="1602883"/>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latin typeface="华康俪金黑W8" panose="020B0809000000000000" pitchFamily="49" charset="-122"/>
                <a:ea typeface="华康俪金黑W8" panose="020B0809000000000000" pitchFamily="49" charset="-122"/>
                <a:cs typeface="+mn-ea"/>
              </a:rPr>
              <a:t>(5) </a:t>
            </a:r>
            <a:r>
              <a:rPr lang="zh-CN" altLang="en-US" dirty="0">
                <a:solidFill>
                  <a:schemeClr val="tx1"/>
                </a:solidFill>
                <a:latin typeface="华康俪金黑W8" panose="020B0809000000000000" pitchFamily="49" charset="-122"/>
                <a:ea typeface="华康俪金黑W8" panose="020B0809000000000000" pitchFamily="49" charset="-122"/>
                <a:cs typeface="+mn-ea"/>
              </a:rPr>
              <a:t>选择暂时躲避的房间最好有窗户，且无防盗网</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9" name="矩形 8"/>
          <p:cNvSpPr/>
          <p:nvPr/>
        </p:nvSpPr>
        <p:spPr>
          <a:xfrm>
            <a:off x="1569872" y="2173482"/>
            <a:ext cx="9059119" cy="406265"/>
          </a:xfrm>
          <a:prstGeom prst="rect">
            <a:avLst/>
          </a:prstGeom>
        </p:spPr>
        <p:txBody>
          <a:bodyPr wrap="square">
            <a:spAutoFit/>
          </a:bodyPr>
          <a:lstStyle/>
          <a:p>
            <a:pPr algn="just">
              <a:lnSpc>
                <a:spcPct val="120000"/>
              </a:lnSpc>
              <a:spcBef>
                <a:spcPts val="600"/>
              </a:spcBef>
            </a:pPr>
            <a:r>
              <a:rPr lang="zh-CN" altLang="en-US" sz="1600" dirty="0">
                <a:cs typeface="+mn-ea"/>
              </a:rPr>
              <a:t>有</a:t>
            </a:r>
            <a:r>
              <a:rPr lang="zh-CN" altLang="en-US" sz="1600" dirty="0" smtClean="0">
                <a:cs typeface="+mn-ea"/>
              </a:rPr>
              <a:t>窗户的房间可以更好地向外呼救，在救援中，消防队员会优先选择</a:t>
            </a:r>
            <a:r>
              <a:rPr lang="zh-CN" altLang="en-US" sz="1700" b="1" dirty="0" smtClean="0">
                <a:cs typeface="+mn-ea"/>
              </a:rPr>
              <a:t>更容易救援</a:t>
            </a:r>
            <a:r>
              <a:rPr lang="zh-CN" altLang="en-US" sz="1600" dirty="0" smtClean="0">
                <a:cs typeface="+mn-ea"/>
              </a:rPr>
              <a:t>的对象进行救援</a:t>
            </a:r>
            <a:endParaRPr lang="zh-CN" altLang="en-US" sz="1600" dirty="0">
              <a:cs typeface="+mn-ea"/>
            </a:endParaRPr>
          </a:p>
        </p:txBody>
      </p:sp>
      <p:sp>
        <p:nvSpPr>
          <p:cNvPr id="10" name="圆角矩形 9"/>
          <p:cNvSpPr/>
          <p:nvPr/>
        </p:nvSpPr>
        <p:spPr>
          <a:xfrm>
            <a:off x="1564700" y="2743809"/>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latin typeface="华康俪金黑W8" panose="020B0809000000000000" pitchFamily="49" charset="-122"/>
                <a:ea typeface="华康俪金黑W8" panose="020B0809000000000000" pitchFamily="49" charset="-122"/>
                <a:cs typeface="+mn-ea"/>
              </a:rPr>
              <a:t>(6) </a:t>
            </a:r>
            <a:r>
              <a:rPr lang="zh-CN" altLang="en-US" dirty="0">
                <a:solidFill>
                  <a:schemeClr val="tx1"/>
                </a:solidFill>
                <a:latin typeface="华康俪金黑W8" panose="020B0809000000000000" pitchFamily="49" charset="-122"/>
                <a:ea typeface="华康俪金黑W8" panose="020B0809000000000000" pitchFamily="49" charset="-122"/>
                <a:cs typeface="+mn-ea"/>
              </a:rPr>
              <a:t>卫生间绝不是避难所</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11" name="矩形 10"/>
          <p:cNvSpPr/>
          <p:nvPr/>
        </p:nvSpPr>
        <p:spPr>
          <a:xfrm>
            <a:off x="1591630" y="3298307"/>
            <a:ext cx="9059119" cy="406265"/>
          </a:xfrm>
          <a:prstGeom prst="rect">
            <a:avLst/>
          </a:prstGeom>
        </p:spPr>
        <p:txBody>
          <a:bodyPr wrap="square">
            <a:spAutoFit/>
          </a:bodyPr>
          <a:lstStyle/>
          <a:p>
            <a:pPr algn="just">
              <a:lnSpc>
                <a:spcPct val="120000"/>
              </a:lnSpc>
              <a:spcBef>
                <a:spcPts val="600"/>
              </a:spcBef>
            </a:pPr>
            <a:r>
              <a:rPr lang="zh-CN" altLang="en-US" sz="1600" dirty="0" smtClean="0">
                <a:cs typeface="+mn-ea"/>
              </a:rPr>
              <a:t>即使卫生间给人一种水源充足的感觉，但卫生间</a:t>
            </a:r>
            <a:r>
              <a:rPr lang="zh-CN" altLang="en-US" sz="1700" b="1" dirty="0" smtClean="0">
                <a:cs typeface="+mn-ea"/>
              </a:rPr>
              <a:t>相对封闭</a:t>
            </a:r>
            <a:r>
              <a:rPr lang="zh-CN" altLang="en-US" sz="1600" dirty="0" smtClean="0">
                <a:cs typeface="+mn-ea"/>
              </a:rPr>
              <a:t>，一旦烟气进入则后果不堪设想</a:t>
            </a:r>
            <a:endParaRPr lang="zh-CN" altLang="en-US" sz="1600" dirty="0">
              <a:cs typeface="+mn-ea"/>
            </a:endParaRPr>
          </a:p>
        </p:txBody>
      </p:sp>
      <p:sp>
        <p:nvSpPr>
          <p:cNvPr id="28" name="圆角矩形 27"/>
          <p:cNvSpPr/>
          <p:nvPr/>
        </p:nvSpPr>
        <p:spPr>
          <a:xfrm>
            <a:off x="1569872" y="3998134"/>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latin typeface="华康俪金黑W8" panose="020B0809000000000000" pitchFamily="49" charset="-122"/>
                <a:ea typeface="华康俪金黑W8" panose="020B0809000000000000" pitchFamily="49" charset="-122"/>
                <a:cs typeface="+mn-ea"/>
              </a:rPr>
              <a:t>(7)</a:t>
            </a:r>
            <a:r>
              <a:rPr lang="zh-CN" altLang="en-US" dirty="0">
                <a:solidFill>
                  <a:schemeClr val="tx1"/>
                </a:solidFill>
                <a:latin typeface="华康俪金黑W8" panose="020B0809000000000000" pitchFamily="49" charset="-122"/>
                <a:ea typeface="华康俪金黑W8" panose="020B0809000000000000" pitchFamily="49" charset="-122"/>
                <a:cs typeface="+mn-ea"/>
              </a:rPr>
              <a:t>用手背试探门把手温度，确认门外有没有大火烧过来</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29" name="矩形 28"/>
          <p:cNvSpPr/>
          <p:nvPr/>
        </p:nvSpPr>
        <p:spPr>
          <a:xfrm>
            <a:off x="1569872" y="4620218"/>
            <a:ext cx="9059119" cy="368755"/>
          </a:xfrm>
          <a:prstGeom prst="rect">
            <a:avLst/>
          </a:prstGeom>
        </p:spPr>
        <p:txBody>
          <a:bodyPr wrap="square">
            <a:spAutoFit/>
          </a:bodyPr>
          <a:lstStyle/>
          <a:p>
            <a:pPr algn="just">
              <a:lnSpc>
                <a:spcPct val="120000"/>
              </a:lnSpc>
              <a:spcBef>
                <a:spcPts val="600"/>
              </a:spcBef>
            </a:pPr>
            <a:r>
              <a:rPr lang="zh-CN" altLang="en-US" sz="1600" dirty="0" smtClean="0">
                <a:cs typeface="+mn-ea"/>
              </a:rPr>
              <a:t>门把手一般为金属制品，能够较门板更快地导热，先试探门把手的温度可以判断门外的火情如何</a:t>
            </a:r>
            <a:endParaRPr lang="zh-CN" altLang="en-US" sz="1700" b="1" dirty="0">
              <a:cs typeface="+mn-ea"/>
            </a:endParaRPr>
          </a:p>
        </p:txBody>
      </p:sp>
      <p:grpSp>
        <p:nvGrpSpPr>
          <p:cNvPr id="24" name="组合 23"/>
          <p:cNvGrpSpPr/>
          <p:nvPr/>
        </p:nvGrpSpPr>
        <p:grpSpPr>
          <a:xfrm>
            <a:off x="702924" y="1739900"/>
            <a:ext cx="610775" cy="735428"/>
            <a:chOff x="7924293" y="4363600"/>
            <a:chExt cx="1804819" cy="2033136"/>
          </a:xfrm>
          <a:solidFill>
            <a:srgbClr val="20517D"/>
          </a:solidFill>
        </p:grpSpPr>
        <p:sp>
          <p:nvSpPr>
            <p:cNvPr id="25" name="任意多边形 24"/>
            <p:cNvSpPr/>
            <p:nvPr/>
          </p:nvSpPr>
          <p:spPr>
            <a:xfrm rot="5400000">
              <a:off x="7810135" y="4477758"/>
              <a:ext cx="2033136" cy="1804819"/>
            </a:xfrm>
            <a:custGeom>
              <a:avLst/>
              <a:gdLst>
                <a:gd name="connsiteX0" fmla="*/ 1429124 w 2033136"/>
                <a:gd name="connsiteY0" fmla="*/ 846890 h 1804819"/>
                <a:gd name="connsiteX1" fmla="*/ 1898195 w 2033136"/>
                <a:gd name="connsiteY1" fmla="*/ 846890 h 1804819"/>
                <a:gd name="connsiteX2" fmla="*/ 1898195 w 2033136"/>
                <a:gd name="connsiteY2" fmla="*/ 119788 h 1804819"/>
                <a:gd name="connsiteX3" fmla="*/ 1429124 w 2033136"/>
                <a:gd name="connsiteY3" fmla="*/ 119788 h 1804819"/>
                <a:gd name="connsiteX4" fmla="*/ 1429124 w 2033136"/>
                <a:gd name="connsiteY4" fmla="*/ 1685033 h 1804819"/>
                <a:gd name="connsiteX5" fmla="*/ 1898195 w 2033136"/>
                <a:gd name="connsiteY5" fmla="*/ 1685033 h 1804819"/>
                <a:gd name="connsiteX6" fmla="*/ 1898195 w 2033136"/>
                <a:gd name="connsiteY6" fmla="*/ 957930 h 1804819"/>
                <a:gd name="connsiteX7" fmla="*/ 1429124 w 2033136"/>
                <a:gd name="connsiteY7" fmla="*/ 957930 h 1804819"/>
                <a:gd name="connsiteX8" fmla="*/ 838707 w 2033136"/>
                <a:gd name="connsiteY8" fmla="*/ 846890 h 1804819"/>
                <a:gd name="connsiteX9" fmla="*/ 1318084 w 2033136"/>
                <a:gd name="connsiteY9" fmla="*/ 846890 h 1804819"/>
                <a:gd name="connsiteX10" fmla="*/ 1318084 w 2033136"/>
                <a:gd name="connsiteY10" fmla="*/ 119788 h 1804819"/>
                <a:gd name="connsiteX11" fmla="*/ 838707 w 2033136"/>
                <a:gd name="connsiteY11" fmla="*/ 119788 h 1804819"/>
                <a:gd name="connsiteX12" fmla="*/ 838707 w 2033136"/>
                <a:gd name="connsiteY12" fmla="*/ 1685033 h 1804819"/>
                <a:gd name="connsiteX13" fmla="*/ 1318084 w 2033136"/>
                <a:gd name="connsiteY13" fmla="*/ 1685033 h 1804819"/>
                <a:gd name="connsiteX14" fmla="*/ 1318084 w 2033136"/>
                <a:gd name="connsiteY14" fmla="*/ 957930 h 1804819"/>
                <a:gd name="connsiteX15" fmla="*/ 838707 w 2033136"/>
                <a:gd name="connsiteY15" fmla="*/ 957930 h 1804819"/>
                <a:gd name="connsiteX16" fmla="*/ 134940 w 2033136"/>
                <a:gd name="connsiteY16" fmla="*/ 846890 h 1804819"/>
                <a:gd name="connsiteX17" fmla="*/ 727667 w 2033136"/>
                <a:gd name="connsiteY17" fmla="*/ 846890 h 1804819"/>
                <a:gd name="connsiteX18" fmla="*/ 727667 w 2033136"/>
                <a:gd name="connsiteY18" fmla="*/ 119788 h 1804819"/>
                <a:gd name="connsiteX19" fmla="*/ 134940 w 2033136"/>
                <a:gd name="connsiteY19" fmla="*/ 119788 h 1804819"/>
                <a:gd name="connsiteX20" fmla="*/ 134940 w 2033136"/>
                <a:gd name="connsiteY20" fmla="*/ 1685033 h 1804819"/>
                <a:gd name="connsiteX21" fmla="*/ 727667 w 2033136"/>
                <a:gd name="connsiteY21" fmla="*/ 1685033 h 1804819"/>
                <a:gd name="connsiteX22" fmla="*/ 727667 w 2033136"/>
                <a:gd name="connsiteY22" fmla="*/ 957930 h 1804819"/>
                <a:gd name="connsiteX23" fmla="*/ 134940 w 2033136"/>
                <a:gd name="connsiteY23" fmla="*/ 957930 h 1804819"/>
                <a:gd name="connsiteX24" fmla="*/ 0 w 2033136"/>
                <a:gd name="connsiteY24" fmla="*/ 1804819 h 1804819"/>
                <a:gd name="connsiteX25" fmla="*/ 0 w 2033136"/>
                <a:gd name="connsiteY25" fmla="*/ 0 h 1804819"/>
                <a:gd name="connsiteX26" fmla="*/ 727667 w 2033136"/>
                <a:gd name="connsiteY26" fmla="*/ 0 h 1804819"/>
                <a:gd name="connsiteX27" fmla="*/ 838707 w 2033136"/>
                <a:gd name="connsiteY27" fmla="*/ 0 h 1804819"/>
                <a:gd name="connsiteX28" fmla="*/ 1318084 w 2033136"/>
                <a:gd name="connsiteY28" fmla="*/ 0 h 1804819"/>
                <a:gd name="connsiteX29" fmla="*/ 1429124 w 2033136"/>
                <a:gd name="connsiteY29" fmla="*/ 0 h 1804819"/>
                <a:gd name="connsiteX30" fmla="*/ 2033136 w 2033136"/>
                <a:gd name="connsiteY30" fmla="*/ 0 h 1804819"/>
                <a:gd name="connsiteX31" fmla="*/ 2033136 w 2033136"/>
                <a:gd name="connsiteY31" fmla="*/ 1804819 h 180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33136" h="1804819">
                  <a:moveTo>
                    <a:pt x="1429124" y="846890"/>
                  </a:moveTo>
                  <a:lnTo>
                    <a:pt x="1898195" y="846890"/>
                  </a:lnTo>
                  <a:lnTo>
                    <a:pt x="1898195" y="119788"/>
                  </a:lnTo>
                  <a:lnTo>
                    <a:pt x="1429124" y="119788"/>
                  </a:lnTo>
                  <a:close/>
                  <a:moveTo>
                    <a:pt x="1429124" y="1685033"/>
                  </a:moveTo>
                  <a:lnTo>
                    <a:pt x="1898195" y="1685033"/>
                  </a:lnTo>
                  <a:lnTo>
                    <a:pt x="1898195" y="957930"/>
                  </a:lnTo>
                  <a:lnTo>
                    <a:pt x="1429124" y="957930"/>
                  </a:lnTo>
                  <a:close/>
                  <a:moveTo>
                    <a:pt x="838707" y="846890"/>
                  </a:moveTo>
                  <a:lnTo>
                    <a:pt x="1318084" y="846890"/>
                  </a:lnTo>
                  <a:lnTo>
                    <a:pt x="1318084" y="119788"/>
                  </a:lnTo>
                  <a:lnTo>
                    <a:pt x="838707" y="119788"/>
                  </a:lnTo>
                  <a:close/>
                  <a:moveTo>
                    <a:pt x="838707" y="1685033"/>
                  </a:moveTo>
                  <a:lnTo>
                    <a:pt x="1318084" y="1685033"/>
                  </a:lnTo>
                  <a:lnTo>
                    <a:pt x="1318084" y="957930"/>
                  </a:lnTo>
                  <a:lnTo>
                    <a:pt x="838707" y="957930"/>
                  </a:lnTo>
                  <a:close/>
                  <a:moveTo>
                    <a:pt x="134940" y="846890"/>
                  </a:moveTo>
                  <a:lnTo>
                    <a:pt x="727667" y="846890"/>
                  </a:lnTo>
                  <a:lnTo>
                    <a:pt x="727667" y="119788"/>
                  </a:lnTo>
                  <a:lnTo>
                    <a:pt x="134940" y="119788"/>
                  </a:lnTo>
                  <a:close/>
                  <a:moveTo>
                    <a:pt x="134940" y="1685033"/>
                  </a:moveTo>
                  <a:lnTo>
                    <a:pt x="727667" y="1685033"/>
                  </a:lnTo>
                  <a:lnTo>
                    <a:pt x="727667" y="957930"/>
                  </a:lnTo>
                  <a:lnTo>
                    <a:pt x="134940" y="957930"/>
                  </a:lnTo>
                  <a:close/>
                  <a:moveTo>
                    <a:pt x="0" y="1804819"/>
                  </a:moveTo>
                  <a:lnTo>
                    <a:pt x="0" y="0"/>
                  </a:lnTo>
                  <a:lnTo>
                    <a:pt x="727667" y="0"/>
                  </a:lnTo>
                  <a:lnTo>
                    <a:pt x="838707" y="0"/>
                  </a:lnTo>
                  <a:lnTo>
                    <a:pt x="1318084" y="0"/>
                  </a:lnTo>
                  <a:lnTo>
                    <a:pt x="1429124" y="0"/>
                  </a:lnTo>
                  <a:lnTo>
                    <a:pt x="2033136" y="0"/>
                  </a:lnTo>
                  <a:lnTo>
                    <a:pt x="2033136" y="1804819"/>
                  </a:lnTo>
                  <a:close/>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264281" y="4624358"/>
              <a:ext cx="117162" cy="206150"/>
            </a:xfrm>
            <a:prstGeom prst="line">
              <a:avLst/>
            </a:prstGeom>
            <a:grpFill/>
            <a:ln w="38100">
              <a:solidFill>
                <a:srgbClr val="20517D"/>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310336" y="4611889"/>
              <a:ext cx="241577" cy="395530"/>
            </a:xfrm>
            <a:prstGeom prst="line">
              <a:avLst/>
            </a:prstGeom>
            <a:grpFill/>
            <a:ln w="38100">
              <a:solidFill>
                <a:srgbClr val="20517D"/>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328446" y="5985310"/>
              <a:ext cx="117162" cy="206150"/>
            </a:xfrm>
            <a:prstGeom prst="line">
              <a:avLst/>
            </a:prstGeom>
            <a:grpFill/>
            <a:ln w="38100">
              <a:solidFill>
                <a:srgbClr val="20517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9148774" y="5840264"/>
              <a:ext cx="241577" cy="395530"/>
            </a:xfrm>
            <a:prstGeom prst="line">
              <a:avLst/>
            </a:prstGeom>
            <a:grpFill/>
            <a:ln w="38100">
              <a:solidFill>
                <a:srgbClr val="20517D"/>
              </a:solidFill>
            </a:ln>
          </p:spPr>
          <p:style>
            <a:lnRef idx="1">
              <a:schemeClr val="accent1"/>
            </a:lnRef>
            <a:fillRef idx="0">
              <a:schemeClr val="accent1"/>
            </a:fillRef>
            <a:effectRef idx="0">
              <a:schemeClr val="accent1"/>
            </a:effectRef>
            <a:fontRef idx="minor">
              <a:schemeClr val="tx1"/>
            </a:fontRef>
          </p:style>
        </p:cxnSp>
      </p:grpSp>
      <p:sp>
        <p:nvSpPr>
          <p:cNvPr id="36" name="任意多边形 35"/>
          <p:cNvSpPr/>
          <p:nvPr/>
        </p:nvSpPr>
        <p:spPr>
          <a:xfrm>
            <a:off x="602226" y="3040321"/>
            <a:ext cx="812171" cy="462096"/>
          </a:xfrm>
          <a:custGeom>
            <a:avLst/>
            <a:gdLst>
              <a:gd name="connsiteX0" fmla="*/ 257914 w 2540071"/>
              <a:gd name="connsiteY0" fmla="*/ 59674 h 1445208"/>
              <a:gd name="connsiteX1" fmla="*/ 105514 w 2540071"/>
              <a:gd name="connsiteY1" fmla="*/ 123174 h 1445208"/>
              <a:gd name="connsiteX2" fmla="*/ 575414 w 2540071"/>
              <a:gd name="connsiteY2" fmla="*/ 300974 h 1445208"/>
              <a:gd name="connsiteX3" fmla="*/ 1261214 w 2540071"/>
              <a:gd name="connsiteY3" fmla="*/ 427974 h 1445208"/>
              <a:gd name="connsiteX4" fmla="*/ 1794614 w 2540071"/>
              <a:gd name="connsiteY4" fmla="*/ 427974 h 1445208"/>
              <a:gd name="connsiteX5" fmla="*/ 2289914 w 2540071"/>
              <a:gd name="connsiteY5" fmla="*/ 364474 h 1445208"/>
              <a:gd name="connsiteX6" fmla="*/ 2442314 w 2540071"/>
              <a:gd name="connsiteY6" fmla="*/ 351774 h 1445208"/>
              <a:gd name="connsiteX7" fmla="*/ 2353414 w 2540071"/>
              <a:gd name="connsiteY7" fmla="*/ 300974 h 1445208"/>
              <a:gd name="connsiteX8" fmla="*/ 1908914 w 2540071"/>
              <a:gd name="connsiteY8" fmla="*/ 326374 h 1445208"/>
              <a:gd name="connsiteX9" fmla="*/ 1261214 w 2540071"/>
              <a:gd name="connsiteY9" fmla="*/ 275574 h 1445208"/>
              <a:gd name="connsiteX10" fmla="*/ 905614 w 2540071"/>
              <a:gd name="connsiteY10" fmla="*/ 224774 h 1445208"/>
              <a:gd name="connsiteX11" fmla="*/ 435714 w 2540071"/>
              <a:gd name="connsiteY11" fmla="*/ 135874 h 1445208"/>
              <a:gd name="connsiteX12" fmla="*/ 257914 w 2540071"/>
              <a:gd name="connsiteY12" fmla="*/ 59674 h 1445208"/>
              <a:gd name="connsiteX13" fmla="*/ 113982 w 2540071"/>
              <a:gd name="connsiteY13" fmla="*/ 379 h 1445208"/>
              <a:gd name="connsiteX14" fmla="*/ 199508 w 2540071"/>
              <a:gd name="connsiteY14" fmla="*/ 15659 h 1445208"/>
              <a:gd name="connsiteX15" fmla="*/ 1279008 w 2540071"/>
              <a:gd name="connsiteY15" fmla="*/ 256959 h 1445208"/>
              <a:gd name="connsiteX16" fmla="*/ 2434708 w 2540071"/>
              <a:gd name="connsiteY16" fmla="*/ 295059 h 1445208"/>
              <a:gd name="connsiteX17" fmla="*/ 2485508 w 2540071"/>
              <a:gd name="connsiteY17" fmla="*/ 409359 h 1445208"/>
              <a:gd name="connsiteX18" fmla="*/ 2422008 w 2540071"/>
              <a:gd name="connsiteY18" fmla="*/ 523659 h 1445208"/>
              <a:gd name="connsiteX19" fmla="*/ 2345808 w 2540071"/>
              <a:gd name="connsiteY19" fmla="*/ 955459 h 1445208"/>
              <a:gd name="connsiteX20" fmla="*/ 2091808 w 2540071"/>
              <a:gd name="connsiteY20" fmla="*/ 1184059 h 1445208"/>
              <a:gd name="connsiteX21" fmla="*/ 2066408 w 2540071"/>
              <a:gd name="connsiteY21" fmla="*/ 1260259 h 1445208"/>
              <a:gd name="connsiteX22" fmla="*/ 2129908 w 2540071"/>
              <a:gd name="connsiteY22" fmla="*/ 1412659 h 1445208"/>
              <a:gd name="connsiteX23" fmla="*/ 2002908 w 2540071"/>
              <a:gd name="connsiteY23" fmla="*/ 1399959 h 1445208"/>
              <a:gd name="connsiteX24" fmla="*/ 1964808 w 2540071"/>
              <a:gd name="connsiteY24" fmla="*/ 1260259 h 1445208"/>
              <a:gd name="connsiteX25" fmla="*/ 1901308 w 2540071"/>
              <a:gd name="connsiteY25" fmla="*/ 1158659 h 1445208"/>
              <a:gd name="connsiteX26" fmla="*/ 656708 w 2540071"/>
              <a:gd name="connsiteY26" fmla="*/ 1145959 h 1445208"/>
              <a:gd name="connsiteX27" fmla="*/ 567808 w 2540071"/>
              <a:gd name="connsiteY27" fmla="*/ 1285659 h 1445208"/>
              <a:gd name="connsiteX28" fmla="*/ 555108 w 2540071"/>
              <a:gd name="connsiteY28" fmla="*/ 1438059 h 1445208"/>
              <a:gd name="connsiteX29" fmla="*/ 453508 w 2540071"/>
              <a:gd name="connsiteY29" fmla="*/ 1399959 h 1445208"/>
              <a:gd name="connsiteX30" fmla="*/ 491608 w 2540071"/>
              <a:gd name="connsiteY30" fmla="*/ 1222159 h 1445208"/>
              <a:gd name="connsiteX31" fmla="*/ 453508 w 2540071"/>
              <a:gd name="connsiteY31" fmla="*/ 1107859 h 1445208"/>
              <a:gd name="connsiteX32" fmla="*/ 339208 w 2540071"/>
              <a:gd name="connsiteY32" fmla="*/ 1031659 h 1445208"/>
              <a:gd name="connsiteX33" fmla="*/ 199508 w 2540071"/>
              <a:gd name="connsiteY33" fmla="*/ 650659 h 1445208"/>
              <a:gd name="connsiteX34" fmla="*/ 123308 w 2540071"/>
              <a:gd name="connsiteY34" fmla="*/ 295059 h 1445208"/>
              <a:gd name="connsiteX35" fmla="*/ 9008 w 2540071"/>
              <a:gd name="connsiteY35" fmla="*/ 231559 h 1445208"/>
              <a:gd name="connsiteX36" fmla="*/ 21708 w 2540071"/>
              <a:gd name="connsiteY36" fmla="*/ 79159 h 1445208"/>
              <a:gd name="connsiteX37" fmla="*/ 136008 w 2540071"/>
              <a:gd name="connsiteY37" fmla="*/ 28359 h 1445208"/>
              <a:gd name="connsiteX38" fmla="*/ 113982 w 2540071"/>
              <a:gd name="connsiteY38" fmla="*/ 379 h 144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40071" h="1445208">
                <a:moveTo>
                  <a:pt x="257914" y="59674"/>
                </a:moveTo>
                <a:cubicBezTo>
                  <a:pt x="202881" y="55441"/>
                  <a:pt x="52597" y="82957"/>
                  <a:pt x="105514" y="123174"/>
                </a:cubicBezTo>
                <a:cubicBezTo>
                  <a:pt x="158431" y="163391"/>
                  <a:pt x="382797" y="250174"/>
                  <a:pt x="575414" y="300974"/>
                </a:cubicBezTo>
                <a:cubicBezTo>
                  <a:pt x="768031" y="351774"/>
                  <a:pt x="1058014" y="406807"/>
                  <a:pt x="1261214" y="427974"/>
                </a:cubicBezTo>
                <a:cubicBezTo>
                  <a:pt x="1464414" y="449141"/>
                  <a:pt x="1623164" y="438557"/>
                  <a:pt x="1794614" y="427974"/>
                </a:cubicBezTo>
                <a:cubicBezTo>
                  <a:pt x="1966064" y="417391"/>
                  <a:pt x="2181964" y="377174"/>
                  <a:pt x="2289914" y="364474"/>
                </a:cubicBezTo>
                <a:cubicBezTo>
                  <a:pt x="2397864" y="351774"/>
                  <a:pt x="2431731" y="362357"/>
                  <a:pt x="2442314" y="351774"/>
                </a:cubicBezTo>
                <a:cubicBezTo>
                  <a:pt x="2452897" y="341191"/>
                  <a:pt x="2442314" y="305207"/>
                  <a:pt x="2353414" y="300974"/>
                </a:cubicBezTo>
                <a:cubicBezTo>
                  <a:pt x="2264514" y="296741"/>
                  <a:pt x="2090947" y="330607"/>
                  <a:pt x="1908914" y="326374"/>
                </a:cubicBezTo>
                <a:cubicBezTo>
                  <a:pt x="1726881" y="322141"/>
                  <a:pt x="1428431" y="292507"/>
                  <a:pt x="1261214" y="275574"/>
                </a:cubicBezTo>
                <a:cubicBezTo>
                  <a:pt x="1093997" y="258641"/>
                  <a:pt x="1043197" y="248057"/>
                  <a:pt x="905614" y="224774"/>
                </a:cubicBezTo>
                <a:cubicBezTo>
                  <a:pt x="768031" y="201491"/>
                  <a:pt x="543664" y="163391"/>
                  <a:pt x="435714" y="135874"/>
                </a:cubicBezTo>
                <a:cubicBezTo>
                  <a:pt x="327764" y="108357"/>
                  <a:pt x="312947" y="63907"/>
                  <a:pt x="257914" y="59674"/>
                </a:cubicBezTo>
                <a:close/>
                <a:moveTo>
                  <a:pt x="113982" y="379"/>
                </a:moveTo>
                <a:cubicBezTo>
                  <a:pt x="126219" y="1636"/>
                  <a:pt x="151883" y="6134"/>
                  <a:pt x="199508" y="15659"/>
                </a:cubicBezTo>
                <a:cubicBezTo>
                  <a:pt x="390008" y="53759"/>
                  <a:pt x="906475" y="210392"/>
                  <a:pt x="1279008" y="256959"/>
                </a:cubicBezTo>
                <a:cubicBezTo>
                  <a:pt x="1651541" y="303526"/>
                  <a:pt x="2233625" y="269659"/>
                  <a:pt x="2434708" y="295059"/>
                </a:cubicBezTo>
                <a:cubicBezTo>
                  <a:pt x="2635791" y="320459"/>
                  <a:pt x="2487625" y="371259"/>
                  <a:pt x="2485508" y="409359"/>
                </a:cubicBezTo>
                <a:cubicBezTo>
                  <a:pt x="2483391" y="447459"/>
                  <a:pt x="2445291" y="432642"/>
                  <a:pt x="2422008" y="523659"/>
                </a:cubicBezTo>
                <a:cubicBezTo>
                  <a:pt x="2398725" y="614676"/>
                  <a:pt x="2400841" y="845392"/>
                  <a:pt x="2345808" y="955459"/>
                </a:cubicBezTo>
                <a:cubicBezTo>
                  <a:pt x="2290775" y="1065526"/>
                  <a:pt x="2138375" y="1133259"/>
                  <a:pt x="2091808" y="1184059"/>
                </a:cubicBezTo>
                <a:cubicBezTo>
                  <a:pt x="2045241" y="1234859"/>
                  <a:pt x="2060058" y="1222159"/>
                  <a:pt x="2066408" y="1260259"/>
                </a:cubicBezTo>
                <a:cubicBezTo>
                  <a:pt x="2072758" y="1298359"/>
                  <a:pt x="2140491" y="1389376"/>
                  <a:pt x="2129908" y="1412659"/>
                </a:cubicBezTo>
                <a:cubicBezTo>
                  <a:pt x="2119325" y="1435942"/>
                  <a:pt x="2030425" y="1425359"/>
                  <a:pt x="2002908" y="1399959"/>
                </a:cubicBezTo>
                <a:cubicBezTo>
                  <a:pt x="1975391" y="1374559"/>
                  <a:pt x="1981741" y="1300476"/>
                  <a:pt x="1964808" y="1260259"/>
                </a:cubicBezTo>
                <a:cubicBezTo>
                  <a:pt x="1947875" y="1220042"/>
                  <a:pt x="2119325" y="1177709"/>
                  <a:pt x="1901308" y="1158659"/>
                </a:cubicBezTo>
                <a:cubicBezTo>
                  <a:pt x="1683291" y="1139609"/>
                  <a:pt x="878958" y="1124792"/>
                  <a:pt x="656708" y="1145959"/>
                </a:cubicBezTo>
                <a:cubicBezTo>
                  <a:pt x="434458" y="1167126"/>
                  <a:pt x="584741" y="1236976"/>
                  <a:pt x="567808" y="1285659"/>
                </a:cubicBezTo>
                <a:cubicBezTo>
                  <a:pt x="550875" y="1334342"/>
                  <a:pt x="574158" y="1419009"/>
                  <a:pt x="555108" y="1438059"/>
                </a:cubicBezTo>
                <a:cubicBezTo>
                  <a:pt x="536058" y="1457109"/>
                  <a:pt x="464091" y="1435942"/>
                  <a:pt x="453508" y="1399959"/>
                </a:cubicBezTo>
                <a:cubicBezTo>
                  <a:pt x="442925" y="1363976"/>
                  <a:pt x="491608" y="1270842"/>
                  <a:pt x="491608" y="1222159"/>
                </a:cubicBezTo>
                <a:cubicBezTo>
                  <a:pt x="491608" y="1173476"/>
                  <a:pt x="478908" y="1139609"/>
                  <a:pt x="453508" y="1107859"/>
                </a:cubicBezTo>
                <a:cubicBezTo>
                  <a:pt x="428108" y="1076109"/>
                  <a:pt x="381541" y="1107859"/>
                  <a:pt x="339208" y="1031659"/>
                </a:cubicBezTo>
                <a:cubicBezTo>
                  <a:pt x="296875" y="955459"/>
                  <a:pt x="235491" y="773426"/>
                  <a:pt x="199508" y="650659"/>
                </a:cubicBezTo>
                <a:cubicBezTo>
                  <a:pt x="163525" y="527892"/>
                  <a:pt x="155058" y="364909"/>
                  <a:pt x="123308" y="295059"/>
                </a:cubicBezTo>
                <a:cubicBezTo>
                  <a:pt x="91558" y="225209"/>
                  <a:pt x="25941" y="267542"/>
                  <a:pt x="9008" y="231559"/>
                </a:cubicBezTo>
                <a:cubicBezTo>
                  <a:pt x="-7925" y="195576"/>
                  <a:pt x="541" y="113026"/>
                  <a:pt x="21708" y="79159"/>
                </a:cubicBezTo>
                <a:cubicBezTo>
                  <a:pt x="42875" y="45292"/>
                  <a:pt x="102141" y="36826"/>
                  <a:pt x="136008" y="28359"/>
                </a:cubicBezTo>
                <a:cubicBezTo>
                  <a:pt x="161409" y="22009"/>
                  <a:pt x="77271" y="-3391"/>
                  <a:pt x="113982" y="379"/>
                </a:cubicBezTo>
                <a:close/>
              </a:path>
            </a:pathLst>
          </a:custGeom>
          <a:solidFill>
            <a:srgbClr val="2051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1589983" y="5267453"/>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latin typeface="华康俪金黑W8" panose="020B0809000000000000" pitchFamily="49" charset="-122"/>
                <a:ea typeface="华康俪金黑W8" panose="020B0809000000000000" pitchFamily="49" charset="-122"/>
                <a:cs typeface="+mn-ea"/>
              </a:rPr>
              <a:t>(8) </a:t>
            </a:r>
            <a:r>
              <a:rPr lang="zh-CN" altLang="en-US" dirty="0">
                <a:solidFill>
                  <a:schemeClr val="tx1"/>
                </a:solidFill>
                <a:latin typeface="华康俪金黑W8" panose="020B0809000000000000" pitchFamily="49" charset="-122"/>
                <a:ea typeface="华康俪金黑W8" panose="020B0809000000000000" pitchFamily="49" charset="-122"/>
                <a:cs typeface="+mn-ea"/>
              </a:rPr>
              <a:t>逃生过程中，就算要倒下，也请倒在墙根底下</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23" name="矩形 22"/>
          <p:cNvSpPr/>
          <p:nvPr/>
        </p:nvSpPr>
        <p:spPr>
          <a:xfrm>
            <a:off x="1628867" y="5838553"/>
            <a:ext cx="9059119" cy="386068"/>
          </a:xfrm>
          <a:prstGeom prst="rect">
            <a:avLst/>
          </a:prstGeom>
        </p:spPr>
        <p:txBody>
          <a:bodyPr wrap="square">
            <a:spAutoFit/>
          </a:bodyPr>
          <a:lstStyle/>
          <a:p>
            <a:pPr algn="just">
              <a:lnSpc>
                <a:spcPct val="120000"/>
              </a:lnSpc>
              <a:spcBef>
                <a:spcPts val="600"/>
              </a:spcBef>
            </a:pPr>
            <a:r>
              <a:rPr lang="zh-CN" altLang="en-US" sz="1600" dirty="0" smtClean="0">
                <a:cs typeface="+mn-ea"/>
              </a:rPr>
              <a:t>消防队员进行救援时会沿着建筑物内的墙根进行搜救，倒在墙根可以</a:t>
            </a:r>
            <a:r>
              <a:rPr lang="zh-CN" altLang="en-US" sz="1700" b="1" dirty="0" smtClean="0">
                <a:cs typeface="+mn-ea"/>
              </a:rPr>
              <a:t>增加被成功搜救的几率</a:t>
            </a:r>
            <a:endParaRPr lang="zh-CN" altLang="en-US" sz="1700" b="1" dirty="0">
              <a:cs typeface="+mn-ea"/>
            </a:endParaRPr>
          </a:p>
        </p:txBody>
      </p:sp>
      <p:grpSp>
        <p:nvGrpSpPr>
          <p:cNvPr id="37" name="组合 36"/>
          <p:cNvGrpSpPr/>
          <p:nvPr/>
        </p:nvGrpSpPr>
        <p:grpSpPr>
          <a:xfrm rot="16200000">
            <a:off x="828811" y="5422782"/>
            <a:ext cx="560398" cy="812171"/>
            <a:chOff x="3041651" y="508001"/>
            <a:chExt cx="438150" cy="635000"/>
          </a:xfrm>
          <a:solidFill>
            <a:srgbClr val="20517D"/>
          </a:solidFill>
        </p:grpSpPr>
        <p:sp>
          <p:nvSpPr>
            <p:cNvPr id="38" name="Freeform 96"/>
            <p:cNvSpPr/>
            <p:nvPr/>
          </p:nvSpPr>
          <p:spPr bwMode="auto">
            <a:xfrm>
              <a:off x="3192464" y="508001"/>
              <a:ext cx="93663" cy="92075"/>
            </a:xfrm>
            <a:custGeom>
              <a:avLst/>
              <a:gdLst>
                <a:gd name="T0" fmla="*/ 57 w 58"/>
                <a:gd name="T1" fmla="*/ 28 h 57"/>
                <a:gd name="T2" fmla="*/ 28 w 58"/>
                <a:gd name="T3" fmla="*/ 0 h 57"/>
                <a:gd name="T4" fmla="*/ 1 w 58"/>
                <a:gd name="T5" fmla="*/ 30 h 57"/>
                <a:gd name="T6" fmla="*/ 30 w 58"/>
                <a:gd name="T7" fmla="*/ 57 h 57"/>
                <a:gd name="T8" fmla="*/ 57 w 58"/>
                <a:gd name="T9" fmla="*/ 28 h 57"/>
              </a:gdLst>
              <a:ahLst/>
              <a:cxnLst>
                <a:cxn ang="0">
                  <a:pos x="T0" y="T1"/>
                </a:cxn>
                <a:cxn ang="0">
                  <a:pos x="T2" y="T3"/>
                </a:cxn>
                <a:cxn ang="0">
                  <a:pos x="T4" y="T5"/>
                </a:cxn>
                <a:cxn ang="0">
                  <a:pos x="T6" y="T7"/>
                </a:cxn>
                <a:cxn ang="0">
                  <a:pos x="T8" y="T9"/>
                </a:cxn>
              </a:cxnLst>
              <a:rect l="0" t="0" r="r" b="b"/>
              <a:pathLst>
                <a:path w="58" h="57">
                  <a:moveTo>
                    <a:pt x="57" y="28"/>
                  </a:moveTo>
                  <a:cubicBezTo>
                    <a:pt x="57" y="12"/>
                    <a:pt x="44" y="0"/>
                    <a:pt x="28" y="0"/>
                  </a:cubicBezTo>
                  <a:cubicBezTo>
                    <a:pt x="13" y="1"/>
                    <a:pt x="0" y="14"/>
                    <a:pt x="1" y="30"/>
                  </a:cubicBezTo>
                  <a:cubicBezTo>
                    <a:pt x="1" y="45"/>
                    <a:pt x="15" y="57"/>
                    <a:pt x="30" y="57"/>
                  </a:cubicBezTo>
                  <a:cubicBezTo>
                    <a:pt x="46" y="56"/>
                    <a:pt x="58" y="43"/>
                    <a:pt x="5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7"/>
            <p:cNvSpPr/>
            <p:nvPr/>
          </p:nvSpPr>
          <p:spPr bwMode="auto">
            <a:xfrm>
              <a:off x="3041651" y="614363"/>
              <a:ext cx="438150" cy="528638"/>
            </a:xfrm>
            <a:custGeom>
              <a:avLst/>
              <a:gdLst>
                <a:gd name="T0" fmla="*/ 216 w 270"/>
                <a:gd name="T1" fmla="*/ 76 h 324"/>
                <a:gd name="T2" fmla="*/ 187 w 270"/>
                <a:gd name="T3" fmla="*/ 30 h 324"/>
                <a:gd name="T4" fmla="*/ 136 w 270"/>
                <a:gd name="T5" fmla="*/ 0 h 324"/>
                <a:gd name="T6" fmla="*/ 91 w 270"/>
                <a:gd name="T7" fmla="*/ 23 h 324"/>
                <a:gd name="T8" fmla="*/ 60 w 270"/>
                <a:gd name="T9" fmla="*/ 62 h 324"/>
                <a:gd name="T10" fmla="*/ 12 w 270"/>
                <a:gd name="T11" fmla="*/ 29 h 324"/>
                <a:gd name="T12" fmla="*/ 0 w 270"/>
                <a:gd name="T13" fmla="*/ 46 h 324"/>
                <a:gd name="T14" fmla="*/ 62 w 270"/>
                <a:gd name="T15" fmla="*/ 92 h 324"/>
                <a:gd name="T16" fmla="*/ 100 w 270"/>
                <a:gd name="T17" fmla="*/ 74 h 324"/>
                <a:gd name="T18" fmla="*/ 102 w 270"/>
                <a:gd name="T19" fmla="*/ 150 h 324"/>
                <a:gd name="T20" fmla="*/ 87 w 270"/>
                <a:gd name="T21" fmla="*/ 229 h 324"/>
                <a:gd name="T22" fmla="*/ 41 w 270"/>
                <a:gd name="T23" fmla="*/ 291 h 324"/>
                <a:gd name="T24" fmla="*/ 59 w 270"/>
                <a:gd name="T25" fmla="*/ 306 h 324"/>
                <a:gd name="T26" fmla="*/ 120 w 270"/>
                <a:gd name="T27" fmla="*/ 245 h 324"/>
                <a:gd name="T28" fmla="*/ 140 w 270"/>
                <a:gd name="T29" fmla="*/ 190 h 324"/>
                <a:gd name="T30" fmla="*/ 143 w 270"/>
                <a:gd name="T31" fmla="*/ 248 h 324"/>
                <a:gd name="T32" fmla="*/ 135 w 270"/>
                <a:gd name="T33" fmla="*/ 320 h 324"/>
                <a:gd name="T34" fmla="*/ 159 w 270"/>
                <a:gd name="T35" fmla="*/ 324 h 324"/>
                <a:gd name="T36" fmla="*/ 184 w 270"/>
                <a:gd name="T37" fmla="*/ 165 h 324"/>
                <a:gd name="T38" fmla="*/ 176 w 270"/>
                <a:gd name="T39" fmla="*/ 72 h 324"/>
                <a:gd name="T40" fmla="*/ 206 w 270"/>
                <a:gd name="T41" fmla="*/ 99 h 324"/>
                <a:gd name="T42" fmla="*/ 269 w 270"/>
                <a:gd name="T43" fmla="*/ 103 h 324"/>
                <a:gd name="T44" fmla="*/ 270 w 270"/>
                <a:gd name="T45" fmla="*/ 83 h 324"/>
                <a:gd name="T46" fmla="*/ 216 w 270"/>
                <a:gd name="T47"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0" h="324">
                  <a:moveTo>
                    <a:pt x="216" y="76"/>
                  </a:moveTo>
                  <a:cubicBezTo>
                    <a:pt x="216" y="76"/>
                    <a:pt x="195" y="41"/>
                    <a:pt x="187" y="30"/>
                  </a:cubicBezTo>
                  <a:cubicBezTo>
                    <a:pt x="169" y="3"/>
                    <a:pt x="151" y="0"/>
                    <a:pt x="136" y="0"/>
                  </a:cubicBezTo>
                  <a:cubicBezTo>
                    <a:pt x="126" y="0"/>
                    <a:pt x="107" y="3"/>
                    <a:pt x="91" y="23"/>
                  </a:cubicBezTo>
                  <a:cubicBezTo>
                    <a:pt x="80" y="37"/>
                    <a:pt x="60" y="62"/>
                    <a:pt x="60" y="62"/>
                  </a:cubicBezTo>
                  <a:cubicBezTo>
                    <a:pt x="12" y="29"/>
                    <a:pt x="12" y="29"/>
                    <a:pt x="12" y="29"/>
                  </a:cubicBezTo>
                  <a:cubicBezTo>
                    <a:pt x="0" y="46"/>
                    <a:pt x="0" y="46"/>
                    <a:pt x="0" y="46"/>
                  </a:cubicBezTo>
                  <a:cubicBezTo>
                    <a:pt x="0" y="46"/>
                    <a:pt x="40" y="90"/>
                    <a:pt x="62" y="92"/>
                  </a:cubicBezTo>
                  <a:cubicBezTo>
                    <a:pt x="86" y="94"/>
                    <a:pt x="100" y="74"/>
                    <a:pt x="100" y="74"/>
                  </a:cubicBezTo>
                  <a:cubicBezTo>
                    <a:pt x="100" y="74"/>
                    <a:pt x="105" y="122"/>
                    <a:pt x="102" y="150"/>
                  </a:cubicBezTo>
                  <a:cubicBezTo>
                    <a:pt x="100" y="173"/>
                    <a:pt x="87" y="229"/>
                    <a:pt x="87" y="229"/>
                  </a:cubicBezTo>
                  <a:cubicBezTo>
                    <a:pt x="86" y="229"/>
                    <a:pt x="41" y="291"/>
                    <a:pt x="41" y="291"/>
                  </a:cubicBezTo>
                  <a:cubicBezTo>
                    <a:pt x="59" y="306"/>
                    <a:pt x="59" y="306"/>
                    <a:pt x="59" y="306"/>
                  </a:cubicBezTo>
                  <a:cubicBezTo>
                    <a:pt x="120" y="245"/>
                    <a:pt x="120" y="245"/>
                    <a:pt x="120" y="245"/>
                  </a:cubicBezTo>
                  <a:cubicBezTo>
                    <a:pt x="140" y="190"/>
                    <a:pt x="140" y="190"/>
                    <a:pt x="140" y="190"/>
                  </a:cubicBezTo>
                  <a:cubicBezTo>
                    <a:pt x="140" y="190"/>
                    <a:pt x="145" y="217"/>
                    <a:pt x="143" y="248"/>
                  </a:cubicBezTo>
                  <a:cubicBezTo>
                    <a:pt x="140" y="272"/>
                    <a:pt x="135" y="320"/>
                    <a:pt x="135" y="320"/>
                  </a:cubicBezTo>
                  <a:cubicBezTo>
                    <a:pt x="159" y="324"/>
                    <a:pt x="159" y="324"/>
                    <a:pt x="159" y="324"/>
                  </a:cubicBezTo>
                  <a:cubicBezTo>
                    <a:pt x="159" y="324"/>
                    <a:pt x="187" y="240"/>
                    <a:pt x="184" y="165"/>
                  </a:cubicBezTo>
                  <a:cubicBezTo>
                    <a:pt x="183" y="117"/>
                    <a:pt x="176" y="72"/>
                    <a:pt x="176" y="72"/>
                  </a:cubicBezTo>
                  <a:cubicBezTo>
                    <a:pt x="176" y="72"/>
                    <a:pt x="188" y="92"/>
                    <a:pt x="206" y="99"/>
                  </a:cubicBezTo>
                  <a:cubicBezTo>
                    <a:pt x="226" y="107"/>
                    <a:pt x="269" y="103"/>
                    <a:pt x="269" y="103"/>
                  </a:cubicBezTo>
                  <a:cubicBezTo>
                    <a:pt x="270" y="83"/>
                    <a:pt x="270" y="83"/>
                    <a:pt x="270" y="83"/>
                  </a:cubicBezTo>
                  <a:lnTo>
                    <a:pt x="216"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任意多边形 26"/>
          <p:cNvSpPr/>
          <p:nvPr/>
        </p:nvSpPr>
        <p:spPr>
          <a:xfrm>
            <a:off x="695325" y="4079117"/>
            <a:ext cx="614839" cy="938437"/>
          </a:xfrm>
          <a:custGeom>
            <a:avLst/>
            <a:gdLst>
              <a:gd name="connsiteX0" fmla="*/ 1255210 w 1483113"/>
              <a:gd name="connsiteY0" fmla="*/ 1036365 h 2263697"/>
              <a:gd name="connsiteX1" fmla="*/ 1159727 w 1483113"/>
              <a:gd name="connsiteY1" fmla="*/ 1131848 h 2263697"/>
              <a:gd name="connsiteX2" fmla="*/ 1255210 w 1483113"/>
              <a:gd name="connsiteY2" fmla="*/ 1227331 h 2263697"/>
              <a:gd name="connsiteX3" fmla="*/ 1350693 w 1483113"/>
              <a:gd name="connsiteY3" fmla="*/ 1131848 h 2263697"/>
              <a:gd name="connsiteX4" fmla="*/ 1255210 w 1483113"/>
              <a:gd name="connsiteY4" fmla="*/ 1036365 h 2263697"/>
              <a:gd name="connsiteX5" fmla="*/ 0 w 1483113"/>
              <a:gd name="connsiteY5" fmla="*/ 0 h 2263697"/>
              <a:gd name="connsiteX6" fmla="*/ 1483113 w 1483113"/>
              <a:gd name="connsiteY6" fmla="*/ 0 h 2263697"/>
              <a:gd name="connsiteX7" fmla="*/ 1483113 w 1483113"/>
              <a:gd name="connsiteY7" fmla="*/ 2263697 h 2263697"/>
              <a:gd name="connsiteX8" fmla="*/ 0 w 1483113"/>
              <a:gd name="connsiteY8" fmla="*/ 2263697 h 226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3113" h="2263697">
                <a:moveTo>
                  <a:pt x="1255210" y="1036365"/>
                </a:moveTo>
                <a:cubicBezTo>
                  <a:pt x="1202476" y="1036365"/>
                  <a:pt x="1159727" y="1079114"/>
                  <a:pt x="1159727" y="1131848"/>
                </a:cubicBezTo>
                <a:cubicBezTo>
                  <a:pt x="1159727" y="1184582"/>
                  <a:pt x="1202476" y="1227331"/>
                  <a:pt x="1255210" y="1227331"/>
                </a:cubicBezTo>
                <a:cubicBezTo>
                  <a:pt x="1307944" y="1227331"/>
                  <a:pt x="1350693" y="1184582"/>
                  <a:pt x="1350693" y="1131848"/>
                </a:cubicBezTo>
                <a:cubicBezTo>
                  <a:pt x="1350693" y="1079114"/>
                  <a:pt x="1307944" y="1036365"/>
                  <a:pt x="1255210" y="1036365"/>
                </a:cubicBezTo>
                <a:close/>
                <a:moveTo>
                  <a:pt x="0" y="0"/>
                </a:moveTo>
                <a:lnTo>
                  <a:pt x="1483113" y="0"/>
                </a:lnTo>
                <a:lnTo>
                  <a:pt x="1483113" y="2263697"/>
                </a:lnTo>
                <a:lnTo>
                  <a:pt x="0" y="2263697"/>
                </a:lnTo>
                <a:close/>
              </a:path>
            </a:pathLst>
          </a:custGeom>
          <a:solidFill>
            <a:srgbClr val="20517D"/>
          </a:solidFill>
          <a:ln>
            <a:solidFill>
              <a:srgbClr val="20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6516" y="248194"/>
            <a:ext cx="11625943" cy="6361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8385" y="567399"/>
            <a:ext cx="7826490" cy="707886"/>
          </a:xfrm>
          <a:prstGeom prst="rect">
            <a:avLst/>
          </a:prstGeom>
          <a:noFill/>
        </p:spPr>
        <p:txBody>
          <a:bodyPr wrap="square" rtlCol="0">
            <a:spAutoFit/>
          </a:bodyPr>
          <a:lstStyle/>
          <a:p>
            <a:r>
              <a:rPr lang="en-US" altLang="zh-CN" sz="3600" b="1" spc="300" dirty="0">
                <a:solidFill>
                  <a:schemeClr val="accent1">
                    <a:lumMod val="50000"/>
                  </a:schemeClr>
                </a:solidFill>
                <a:latin typeface="微软雅黑" panose="020B0503020204020204" pitchFamily="34" charset="-122"/>
                <a:ea typeface="微软雅黑" panose="020B0503020204020204" pitchFamily="34" charset="-122"/>
              </a:rPr>
              <a:t>90%</a:t>
            </a:r>
            <a:r>
              <a:rPr lang="zh-CN" altLang="en-US" sz="3600" b="1" spc="300" dirty="0">
                <a:solidFill>
                  <a:schemeClr val="accent1">
                    <a:lumMod val="50000"/>
                  </a:schemeClr>
                </a:solidFill>
                <a:latin typeface="微软雅黑" panose="020B0503020204020204" pitchFamily="34" charset="-122"/>
                <a:ea typeface="微软雅黑" panose="020B0503020204020204" pitchFamily="34" charset="-122"/>
              </a:rPr>
              <a:t>人所不知道的</a:t>
            </a:r>
            <a:r>
              <a:rPr lang="zh-CN" altLang="en-US" sz="4000" b="1" spc="300" dirty="0">
                <a:solidFill>
                  <a:srgbClr val="C00000"/>
                </a:solidFill>
                <a:latin typeface="微软雅黑" panose="020B0503020204020204" pitchFamily="34" charset="-122"/>
                <a:ea typeface="微软雅黑" panose="020B0503020204020204" pitchFamily="34" charset="-122"/>
              </a:rPr>
              <a:t>火场逃生技能</a:t>
            </a:r>
            <a:endParaRPr lang="zh-CN" altLang="en-US" sz="4000" b="1" spc="300"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352162" y="1602883"/>
            <a:ext cx="5886370" cy="6220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latin typeface="华康俪金黑W8" panose="020B0809000000000000" pitchFamily="49" charset="-122"/>
                <a:ea typeface="华康俪金黑W8" panose="020B0809000000000000" pitchFamily="49" charset="-122"/>
                <a:cs typeface="+mn-ea"/>
              </a:rPr>
              <a:t>(9)</a:t>
            </a:r>
            <a:r>
              <a:rPr lang="zh-CN" altLang="en-US" dirty="0">
                <a:solidFill>
                  <a:schemeClr val="tx1"/>
                </a:solidFill>
                <a:latin typeface="华康俪金黑W8" panose="020B0809000000000000" pitchFamily="49" charset="-122"/>
                <a:ea typeface="华康俪金黑W8" panose="020B0809000000000000" pitchFamily="49" charset="-122"/>
                <a:cs typeface="+mn-ea"/>
              </a:rPr>
              <a:t>火场逃生误区</a:t>
            </a:r>
            <a:endParaRPr lang="zh-CN" altLang="en-US" dirty="0">
              <a:solidFill>
                <a:schemeClr val="tx1"/>
              </a:solidFill>
              <a:latin typeface="华康俪金黑W8" panose="020B0809000000000000" pitchFamily="49" charset="-122"/>
              <a:ea typeface="华康俪金黑W8" panose="020B0809000000000000" pitchFamily="49" charset="-122"/>
              <a:cs typeface="+mn-ea"/>
            </a:endParaRPr>
          </a:p>
        </p:txBody>
      </p:sp>
      <p:sp>
        <p:nvSpPr>
          <p:cNvPr id="9" name="矩形 8"/>
          <p:cNvSpPr/>
          <p:nvPr/>
        </p:nvSpPr>
        <p:spPr>
          <a:xfrm>
            <a:off x="1352162" y="2173482"/>
            <a:ext cx="9059119" cy="1877437"/>
          </a:xfrm>
          <a:prstGeom prst="rect">
            <a:avLst/>
          </a:prstGeom>
        </p:spPr>
        <p:txBody>
          <a:bodyPr wrap="square">
            <a:spAutoFit/>
          </a:bodyPr>
          <a:lstStyle/>
          <a:p>
            <a:pPr marL="285750" indent="-285750" algn="just">
              <a:lnSpc>
                <a:spcPct val="120000"/>
              </a:lnSpc>
              <a:spcBef>
                <a:spcPts val="600"/>
              </a:spcBef>
              <a:buFont typeface="Arial" panose="020B0604020202020204" pitchFamily="34" charset="0"/>
              <a:buChar char="•"/>
            </a:pPr>
            <a:r>
              <a:rPr lang="zh-CN" altLang="en-US" sz="1600" dirty="0">
                <a:cs typeface="+mn-ea"/>
              </a:rPr>
              <a:t>从进来的原路逃生</a:t>
            </a:r>
            <a:endParaRPr lang="zh-CN" altLang="en-US" sz="1600" dirty="0">
              <a:cs typeface="+mn-ea"/>
            </a:endParaRPr>
          </a:p>
          <a:p>
            <a:pPr marL="285750" indent="-285750" algn="just">
              <a:lnSpc>
                <a:spcPct val="120000"/>
              </a:lnSpc>
              <a:spcBef>
                <a:spcPts val="600"/>
              </a:spcBef>
              <a:buFont typeface="Arial" panose="020B0604020202020204" pitchFamily="34" charset="0"/>
              <a:buChar char="•"/>
            </a:pPr>
            <a:r>
              <a:rPr lang="zh-CN" altLang="en-US" sz="1600" dirty="0">
                <a:cs typeface="+mn-ea"/>
              </a:rPr>
              <a:t>盲目的向光亮处逃生</a:t>
            </a:r>
            <a:r>
              <a:rPr lang="en-US" altLang="zh-CN" sz="1600" dirty="0">
                <a:cs typeface="+mn-ea"/>
              </a:rPr>
              <a:t>.</a:t>
            </a:r>
            <a:r>
              <a:rPr lang="zh-CN" altLang="en-US" sz="1600" dirty="0">
                <a:cs typeface="+mn-ea"/>
              </a:rPr>
              <a:t>火场的光亮处，多数情况下是陷阱</a:t>
            </a:r>
            <a:endParaRPr lang="zh-CN" altLang="en-US" sz="1600" dirty="0">
              <a:cs typeface="+mn-ea"/>
            </a:endParaRPr>
          </a:p>
          <a:p>
            <a:pPr marL="285750" indent="-285750" algn="just">
              <a:lnSpc>
                <a:spcPct val="120000"/>
              </a:lnSpc>
              <a:spcBef>
                <a:spcPts val="600"/>
              </a:spcBef>
              <a:buFont typeface="Arial" panose="020B0604020202020204" pitchFamily="34" charset="0"/>
              <a:buChar char="•"/>
            </a:pPr>
            <a:r>
              <a:rPr lang="zh-CN" altLang="en-US" sz="1600" dirty="0">
                <a:cs typeface="+mn-ea"/>
              </a:rPr>
              <a:t>盲目跟着别人</a:t>
            </a:r>
            <a:r>
              <a:rPr lang="zh-CN" altLang="en-US" sz="1600" dirty="0" smtClean="0">
                <a:cs typeface="+mn-ea"/>
              </a:rPr>
              <a:t>逃生</a:t>
            </a:r>
            <a:endParaRPr lang="en-US" altLang="zh-CN" sz="1600" dirty="0" smtClean="0">
              <a:cs typeface="+mn-ea"/>
            </a:endParaRPr>
          </a:p>
          <a:p>
            <a:pPr marL="285750" indent="-285750" algn="just">
              <a:lnSpc>
                <a:spcPct val="120000"/>
              </a:lnSpc>
              <a:spcBef>
                <a:spcPts val="600"/>
              </a:spcBef>
              <a:buFont typeface="Arial" panose="020B0604020202020204" pitchFamily="34" charset="0"/>
              <a:buChar char="•"/>
            </a:pPr>
            <a:r>
              <a:rPr lang="zh-CN" altLang="en-US" sz="1600" dirty="0" smtClean="0">
                <a:cs typeface="+mn-ea"/>
              </a:rPr>
              <a:t>乘坐电梯逃生</a:t>
            </a:r>
            <a:endParaRPr lang="zh-CN" altLang="en-US" sz="1600" dirty="0">
              <a:cs typeface="+mn-ea"/>
            </a:endParaRPr>
          </a:p>
          <a:p>
            <a:pPr marL="285750" indent="-285750" algn="just">
              <a:lnSpc>
                <a:spcPct val="120000"/>
              </a:lnSpc>
              <a:spcBef>
                <a:spcPts val="600"/>
              </a:spcBef>
              <a:buFont typeface="Arial" panose="020B0604020202020204" pitchFamily="34" charset="0"/>
              <a:buChar char="•"/>
            </a:pPr>
            <a:r>
              <a:rPr lang="zh-CN" altLang="en-US" sz="1600" dirty="0">
                <a:cs typeface="+mn-ea"/>
              </a:rPr>
              <a:t>冒险跳楼逃生</a:t>
            </a:r>
            <a:endParaRPr lang="zh-CN" altLang="en-US" sz="1600" dirty="0">
              <a:cs typeface="+mn-ea"/>
            </a:endParaRPr>
          </a:p>
        </p:txBody>
      </p:sp>
      <p:sp>
        <p:nvSpPr>
          <p:cNvPr id="31" name="任意多边形 30"/>
          <p:cNvSpPr/>
          <p:nvPr/>
        </p:nvSpPr>
        <p:spPr>
          <a:xfrm rot="2370909">
            <a:off x="705624" y="1596098"/>
            <a:ext cx="643884" cy="649068"/>
          </a:xfrm>
          <a:custGeom>
            <a:avLst/>
            <a:gdLst>
              <a:gd name="connsiteX0" fmla="*/ 968555 w 1851103"/>
              <a:gd name="connsiteY0" fmla="*/ 0 h 1866008"/>
              <a:gd name="connsiteX1" fmla="*/ 1220310 w 1851103"/>
              <a:gd name="connsiteY1" fmla="*/ 48997 h 1866008"/>
              <a:gd name="connsiteX2" fmla="*/ 1071236 w 1851103"/>
              <a:gd name="connsiteY2" fmla="*/ 814970 h 1866008"/>
              <a:gd name="connsiteX3" fmla="*/ 1851103 w 1851103"/>
              <a:gd name="connsiteY3" fmla="*/ 814970 h 1866008"/>
              <a:gd name="connsiteX4" fmla="*/ 1851103 w 1851103"/>
              <a:gd name="connsiteY4" fmla="*/ 1071448 h 1866008"/>
              <a:gd name="connsiteX5" fmla="*/ 1021320 w 1851103"/>
              <a:gd name="connsiteY5" fmla="*/ 1071448 h 1866008"/>
              <a:gd name="connsiteX6" fmla="*/ 866682 w 1851103"/>
              <a:gd name="connsiteY6" fmla="*/ 1866008 h 1866008"/>
              <a:gd name="connsiteX7" fmla="*/ 614927 w 1851103"/>
              <a:gd name="connsiteY7" fmla="*/ 1817012 h 1866008"/>
              <a:gd name="connsiteX8" fmla="*/ 760029 w 1851103"/>
              <a:gd name="connsiteY8" fmla="*/ 1071448 h 1866008"/>
              <a:gd name="connsiteX9" fmla="*/ 0 w 1851103"/>
              <a:gd name="connsiteY9" fmla="*/ 1071448 h 1866008"/>
              <a:gd name="connsiteX10" fmla="*/ 0 w 1851103"/>
              <a:gd name="connsiteY10" fmla="*/ 814970 h 1866008"/>
              <a:gd name="connsiteX11" fmla="*/ 809945 w 1851103"/>
              <a:gd name="connsiteY11" fmla="*/ 814970 h 186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1103" h="1866008">
                <a:moveTo>
                  <a:pt x="968555" y="0"/>
                </a:moveTo>
                <a:lnTo>
                  <a:pt x="1220310" y="48997"/>
                </a:lnTo>
                <a:lnTo>
                  <a:pt x="1071236" y="814970"/>
                </a:lnTo>
                <a:lnTo>
                  <a:pt x="1851103" y="814970"/>
                </a:lnTo>
                <a:lnTo>
                  <a:pt x="1851103" y="1071448"/>
                </a:lnTo>
                <a:lnTo>
                  <a:pt x="1021320" y="1071448"/>
                </a:lnTo>
                <a:lnTo>
                  <a:pt x="866682" y="1866008"/>
                </a:lnTo>
                <a:lnTo>
                  <a:pt x="614927" y="1817012"/>
                </a:lnTo>
                <a:lnTo>
                  <a:pt x="760029" y="1071448"/>
                </a:lnTo>
                <a:lnTo>
                  <a:pt x="0" y="1071448"/>
                </a:lnTo>
                <a:lnTo>
                  <a:pt x="0" y="814970"/>
                </a:lnTo>
                <a:lnTo>
                  <a:pt x="809945" y="81497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31"/>
          <p:cNvSpPr/>
          <p:nvPr/>
        </p:nvSpPr>
        <p:spPr>
          <a:xfrm>
            <a:off x="1352162" y="4949116"/>
            <a:ext cx="9364160" cy="1292662"/>
          </a:xfrm>
          <a:prstGeom prst="rect">
            <a:avLst/>
          </a:prstGeom>
        </p:spPr>
        <p:txBody>
          <a:bodyPr wrap="square">
            <a:spAutoFit/>
          </a:bodyPr>
          <a:lstStyle/>
          <a:p>
            <a:pPr algn="just">
              <a:lnSpc>
                <a:spcPct val="150000"/>
              </a:lnSpc>
            </a:pPr>
            <a:r>
              <a:rPr lang="zh-CN" altLang="en-US" sz="2600" dirty="0" smtClean="0">
                <a:solidFill>
                  <a:srgbClr val="20517D"/>
                </a:solidFill>
                <a:latin typeface="微软雅黑 Light" panose="020B0502040204020203" pitchFamily="34" charset="-122"/>
                <a:ea typeface="微软雅黑 Light" panose="020B0502040204020203" pitchFamily="34" charset="-122"/>
              </a:rPr>
              <a:t>不仅</a:t>
            </a:r>
            <a:r>
              <a:rPr lang="zh-CN" altLang="en-US" sz="2600" dirty="0">
                <a:solidFill>
                  <a:srgbClr val="20517D"/>
                </a:solidFill>
                <a:latin typeface="微软雅黑 Light" panose="020B0502040204020203" pitchFamily="34" charset="-122"/>
                <a:ea typeface="微软雅黑 Light" panose="020B0502040204020203" pitchFamily="34" charset="-122"/>
              </a:rPr>
              <a:t>要具备火场逃生的</a:t>
            </a:r>
            <a:r>
              <a:rPr lang="zh-CN" altLang="en-US" sz="2600" dirty="0">
                <a:solidFill>
                  <a:srgbClr val="20517D"/>
                </a:solidFill>
                <a:latin typeface="华康俪金黑W8" panose="020B0809000000000000" pitchFamily="49" charset="-122"/>
                <a:ea typeface="华康俪金黑W8" panose="020B0809000000000000" pitchFamily="49" charset="-122"/>
              </a:rPr>
              <a:t>知识、</a:t>
            </a:r>
            <a:r>
              <a:rPr lang="zh-CN" altLang="en-US" sz="2600" dirty="0" smtClean="0">
                <a:solidFill>
                  <a:srgbClr val="20517D"/>
                </a:solidFill>
                <a:latin typeface="华康俪金黑W8" panose="020B0809000000000000" pitchFamily="49" charset="-122"/>
                <a:ea typeface="华康俪金黑W8" panose="020B0809000000000000" pitchFamily="49" charset="-122"/>
              </a:rPr>
              <a:t>技能，</a:t>
            </a:r>
            <a:r>
              <a:rPr lang="zh-CN" altLang="en-US" sz="2600" dirty="0" smtClean="0">
                <a:solidFill>
                  <a:srgbClr val="20517D"/>
                </a:solidFill>
                <a:latin typeface="微软雅黑 Light" panose="020B0502040204020203" pitchFamily="34" charset="-122"/>
                <a:ea typeface="微软雅黑 Light" panose="020B0502040204020203" pitchFamily="34" charset="-122"/>
              </a:rPr>
              <a:t>更</a:t>
            </a:r>
            <a:r>
              <a:rPr lang="zh-CN" altLang="en-US" sz="2600" dirty="0">
                <a:solidFill>
                  <a:srgbClr val="20517D"/>
                </a:solidFill>
                <a:latin typeface="微软雅黑 Light" panose="020B0502040204020203" pitchFamily="34" charset="-122"/>
                <a:ea typeface="微软雅黑 Light" panose="020B0502040204020203" pitchFamily="34" charset="-122"/>
              </a:rPr>
              <a:t>重要的是</a:t>
            </a:r>
            <a:r>
              <a:rPr lang="zh-CN" altLang="en-US" sz="2600" dirty="0">
                <a:solidFill>
                  <a:srgbClr val="20517D"/>
                </a:solidFill>
                <a:latin typeface="华康俪金黑W8" panose="020B0809000000000000" pitchFamily="49" charset="-122"/>
                <a:ea typeface="华康俪金黑W8" panose="020B0809000000000000" pitchFamily="49" charset="-122"/>
              </a:rPr>
              <a:t>保持冷静，坚定</a:t>
            </a:r>
            <a:r>
              <a:rPr lang="zh-CN" altLang="en-US" sz="2600" dirty="0" smtClean="0">
                <a:solidFill>
                  <a:srgbClr val="20517D"/>
                </a:solidFill>
                <a:latin typeface="华康俪金黑W8" panose="020B0809000000000000" pitchFamily="49" charset="-122"/>
                <a:ea typeface="华康俪金黑W8" panose="020B0809000000000000" pitchFamily="49" charset="-122"/>
              </a:rPr>
              <a:t>信念，</a:t>
            </a:r>
            <a:r>
              <a:rPr lang="zh-CN" altLang="en-US" sz="2600" dirty="0" smtClean="0">
                <a:solidFill>
                  <a:srgbClr val="20517D"/>
                </a:solidFill>
                <a:latin typeface="微软雅黑 Light" panose="020B0502040204020203" pitchFamily="34" charset="-122"/>
                <a:ea typeface="微软雅黑 Light" panose="020B0502040204020203" pitchFamily="34" charset="-122"/>
              </a:rPr>
              <a:t>最后</a:t>
            </a:r>
            <a:r>
              <a:rPr lang="zh-CN" altLang="en-US" sz="2600" dirty="0">
                <a:solidFill>
                  <a:srgbClr val="20517D"/>
                </a:solidFill>
                <a:latin typeface="微软雅黑 Light" panose="020B0502040204020203" pitchFamily="34" charset="-122"/>
                <a:ea typeface="微软雅黑 Light" panose="020B0502040204020203" pitchFamily="34" charset="-122"/>
              </a:rPr>
              <a:t>活着逃出来的一定是</a:t>
            </a:r>
            <a:r>
              <a:rPr lang="zh-CN" altLang="en-US" sz="2600" dirty="0" smtClean="0">
                <a:solidFill>
                  <a:srgbClr val="20517D"/>
                </a:solidFill>
                <a:latin typeface="微软雅黑 Light" panose="020B0502040204020203" pitchFamily="34" charset="-122"/>
                <a:ea typeface="微软雅黑 Light" panose="020B0502040204020203" pitchFamily="34" charset="-122"/>
              </a:rPr>
              <a:t>你！</a:t>
            </a:r>
            <a:endParaRPr lang="zh-CN" altLang="en-US" sz="2600" dirty="0">
              <a:solidFill>
                <a:srgbClr val="20517D"/>
              </a:solidFill>
              <a:latin typeface="微软雅黑 Light" panose="020B0502040204020203" pitchFamily="34" charset="-122"/>
              <a:ea typeface="微软雅黑 Light" panose="020B0502040204020203" pitchFamily="34" charset="-122"/>
            </a:endParaRPr>
          </a:p>
        </p:txBody>
      </p:sp>
      <p:sp>
        <p:nvSpPr>
          <p:cNvPr id="33" name="圆角矩形 32"/>
          <p:cNvSpPr/>
          <p:nvPr/>
        </p:nvSpPr>
        <p:spPr>
          <a:xfrm>
            <a:off x="698385" y="4261717"/>
            <a:ext cx="2053005" cy="638742"/>
          </a:xfrm>
          <a:prstGeom prst="roundRect">
            <a:avLst>
              <a:gd name="adj" fmla="val 0"/>
            </a:avLst>
          </a:prstGeom>
          <a:solidFill>
            <a:srgbClr val="205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华康俪金黑W8" panose="020B0809000000000000" pitchFamily="49" charset="-122"/>
                <a:ea typeface="华康俪金黑W8" panose="020B0809000000000000" pitchFamily="49" charset="-122"/>
              </a:rPr>
              <a:t>总结一下</a:t>
            </a:r>
            <a:endParaRPr lang="zh-CN" altLang="en-US" sz="2800" dirty="0">
              <a:solidFill>
                <a:schemeClr val="bg1"/>
              </a:solidFill>
              <a:latin typeface="华康俪金黑W8" panose="020B0809000000000000" pitchFamily="49" charset="-122"/>
              <a:ea typeface="华康俪金黑W8" panose="020B0809000000000000"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6949</Words>
  <Application>WPS 演示</Application>
  <PresentationFormat>宽屏</PresentationFormat>
  <Paragraphs>300</Paragraphs>
  <Slides>28</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Arial</vt:lpstr>
      <vt:lpstr>宋体</vt:lpstr>
      <vt:lpstr>Wingdings</vt:lpstr>
      <vt:lpstr>微软雅黑</vt:lpstr>
      <vt:lpstr>微软雅黑 Light</vt:lpstr>
      <vt:lpstr>方正宋刻本秀楷简体</vt:lpstr>
      <vt:lpstr>华康俪金黑W8</vt:lpstr>
      <vt:lpstr>等线</vt:lpstr>
      <vt:lpstr>黑体</vt:lpstr>
      <vt:lpstr>Arial Unicode MS</vt:lpstr>
      <vt:lpstr>等线 Light</vt:lpstr>
      <vt:lpstr>Office 主题​​</vt:lpstr>
      <vt:lpstr>强安全意识，筑平安重大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CQU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安全常记心中 平安伴我同行</dc:title>
  <dc:creator>匿名用户</dc:creator>
  <cp:lastModifiedBy>lenovo</cp:lastModifiedBy>
  <cp:revision>75</cp:revision>
  <dcterms:created xsi:type="dcterms:W3CDTF">2016-10-19T02:00:00Z</dcterms:created>
  <dcterms:modified xsi:type="dcterms:W3CDTF">2018-09-10T08:57:09Z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