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3732" r:id="rId2"/>
    <p:sldMasterId id="2147483789" r:id="rId3"/>
  </p:sldMasterIdLst>
  <p:notesMasterIdLst>
    <p:notesMasterId r:id="rId16"/>
  </p:notesMasterIdLst>
  <p:handoutMasterIdLst>
    <p:handoutMasterId r:id="rId17"/>
  </p:handoutMasterIdLst>
  <p:sldIdLst>
    <p:sldId id="857" r:id="rId4"/>
    <p:sldId id="858" r:id="rId5"/>
    <p:sldId id="861" r:id="rId6"/>
    <p:sldId id="860" r:id="rId7"/>
    <p:sldId id="862" r:id="rId8"/>
    <p:sldId id="863" r:id="rId9"/>
    <p:sldId id="874" r:id="rId10"/>
    <p:sldId id="864" r:id="rId11"/>
    <p:sldId id="865" r:id="rId12"/>
    <p:sldId id="866" r:id="rId13"/>
    <p:sldId id="873" r:id="rId14"/>
    <p:sldId id="867" r:id="rId15"/>
  </p:sldIdLst>
  <p:sldSz cx="9144000" cy="6858000" type="screen4x3"/>
  <p:notesSz cx="7102475" cy="10231438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223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Yaowei" initials="JDL" lastIdx="4" clrIdx="0"/>
  <p:cmAuthor id="1" name="kennethhu" initials="k" lastIdx="1" clrIdx="1"/>
  <p:cmAuthor id="2" name="***" initials="Swai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FF00"/>
    <a:srgbClr val="CCFFFF"/>
    <a:srgbClr val="CCCCFF"/>
    <a:srgbClr val="9900CC"/>
    <a:srgbClr val="464096"/>
    <a:srgbClr val="0033CC"/>
    <a:srgbClr val="FFFF00"/>
    <a:srgbClr val="33CCCC"/>
    <a:srgbClr val="D4E21E"/>
    <a:srgbClr val="008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93D81CF-94F2-401A-BA57-92F5A7B2D0C5}" styleName="中度样式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18603FDC-E32A-4AB5-989C-0864C3EAD2B8}" styleName="主题样式 2 - 强调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75DCB02-9BB8-47FD-8907-85C794F793BA}" styleName="主题样式 1 - 强调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E929F9F4-4A8F-4326-A1B4-22849713DDAB}" styleName="深色样式 1 - 强调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113A9D2-9D6B-4929-AA2D-F23B5EE8CBE7}" styleName="主题样式 2 - 强调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7853C-536D-4A76-A0AE-DD22124D55A5}" styleName="主题样式 1 - 强调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6248" autoAdjust="0"/>
    <p:restoredTop sz="88348" autoAdjust="0"/>
  </p:normalViewPr>
  <p:slideViewPr>
    <p:cSldViewPr>
      <p:cViewPr varScale="1">
        <p:scale>
          <a:sx n="110" d="100"/>
          <a:sy n="110" d="100"/>
        </p:scale>
        <p:origin x="-978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28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notesViewPr>
    <p:cSldViewPr>
      <p:cViewPr varScale="1">
        <p:scale>
          <a:sx n="77" d="100"/>
          <a:sy n="77" d="100"/>
        </p:scale>
        <p:origin x="-2046" y="-102"/>
      </p:cViewPr>
      <p:guideLst>
        <p:guide orient="horz" pos="3223"/>
        <p:guide pos="2237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511572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092" y="0"/>
            <a:ext cx="3077739" cy="511572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51B3B755-89E9-408D-AD5E-3049CBBBC17B}" type="datetimeFigureOut">
              <a:rPr lang="zh-CN" altLang="en-US" smtClean="0"/>
              <a:pPr/>
              <a:t>2014/3/31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18090"/>
            <a:ext cx="3077739" cy="511572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092" y="9718090"/>
            <a:ext cx="3077739" cy="511572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ABB8C5B7-2F46-4EED-8CFF-214A1EDD547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7743688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511572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511572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fld id="{A88CB0BC-853F-4915-9415-8E2913A24525}" type="datetimeFigureOut">
              <a:rPr lang="zh-CN" altLang="en-US"/>
              <a:pPr>
                <a:defRPr/>
              </a:pPr>
              <a:t>2014/3/31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93775" y="766763"/>
            <a:ext cx="5114925" cy="383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248" y="4859933"/>
            <a:ext cx="5681980" cy="4604147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18090"/>
            <a:ext cx="3077739" cy="511572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092" y="9718090"/>
            <a:ext cx="3077739" cy="511572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fld id="{CE1205FB-2B81-4D2B-B379-5F36C652BB3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9741960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1001AE7-0E68-4F8D-A97F-2598FD9C7DD9}" type="slidenum">
              <a:rPr lang="en-US" altLang="zh-CN">
                <a:solidFill>
                  <a:srgbClr val="000000"/>
                </a:solidFill>
                <a:latin typeface="Calibri" panose="020F0502020204030204" pitchFamily="34" charset="0"/>
              </a:rPr>
              <a:pPr eaLnBrk="1" hangingPunct="1"/>
              <a:t>1</a:t>
            </a:fld>
            <a:endParaRPr lang="en-US" altLang="zh-CN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00707" name="Rectangle 7"/>
          <p:cNvSpPr txBox="1">
            <a:spLocks noGrp="1" noChangeArrowheads="1"/>
          </p:cNvSpPr>
          <p:nvPr/>
        </p:nvSpPr>
        <p:spPr bwMode="auto">
          <a:xfrm>
            <a:off x="3886200" y="8685213"/>
            <a:ext cx="2970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17FDDC70-93A3-4B97-98C0-1A21F605B10A}" type="slidenum">
              <a:rPr lang="en-US" altLang="zh-CN" sz="1200">
                <a:solidFill>
                  <a:srgbClr val="000000"/>
                </a:solidFill>
                <a:latin typeface="Calibri" panose="020F0502020204030204" pitchFamily="34" charset="0"/>
              </a:rPr>
              <a:pPr algn="r" eaLnBrk="1" hangingPunct="1"/>
              <a:t>1</a:t>
            </a:fld>
            <a:endParaRPr lang="en-US" altLang="zh-CN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0070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0070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00710" name="日期占位符 1"/>
          <p:cNvSpPr>
            <a:spLocks noGrp="1"/>
          </p:cNvSpPr>
          <p:nvPr>
            <p:ph type="dt" sz="quarter" idx="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7585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DABD71D8-2984-4451-A2FE-1CD05CDEA363}" type="slidenum">
              <a:rPr lang="en-US" altLang="zh-CN">
                <a:latin typeface="Calibri" panose="020F0502020204030204" pitchFamily="34" charset="0"/>
              </a:rPr>
              <a:pPr eaLnBrk="1" hangingPunct="1"/>
              <a:t>2</a:t>
            </a:fld>
            <a:endParaRPr lang="en-US" altLang="zh-CN">
              <a:latin typeface="Calibri" panose="020F0502020204030204" pitchFamily="34" charset="0"/>
            </a:endParaRPr>
          </a:p>
        </p:txBody>
      </p:sp>
      <p:sp>
        <p:nvSpPr>
          <p:cNvPr id="201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017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大赛背景及意义</a:t>
            </a:r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智慧城市是面对城市可持续发展的巨大挑战，在全球化科技发展、产业升级以及城市转型和信息化等背景下提出的新理念和新技术，是将云计算、物联网、智能交通、建筑、环境保护、生物医疗等技术应用于现代城市的建设和管理之中，服务于覆盖民生的各个领域（如交通、医疗、教育、旅游等），提高城市居民的满意度和城市的竞争力。</a:t>
            </a:r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237381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FB0F8221-159D-4018-A280-8B4CCFAA30ED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  <p:sp>
        <p:nvSpPr>
          <p:cNvPr id="47108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/>
            <a:fld id="{B15CCD8D-7875-4867-902A-D625078791D1}" type="slidenum">
              <a:rPr lang="en-US" altLang="zh-CN" sz="1200"/>
              <a:pPr algn="r"/>
              <a:t>3</a:t>
            </a:fld>
            <a:endParaRPr lang="en-US" altLang="zh-CN" sz="1200"/>
          </a:p>
        </p:txBody>
      </p:sp>
    </p:spTree>
    <p:extLst>
      <p:ext uri="{BB962C8B-B14F-4D97-AF65-F5344CB8AC3E}">
        <p14:creationId xmlns:p14="http://schemas.microsoft.com/office/powerpoint/2010/main" xmlns="" val="3678804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Relationship Id="rId4" Type="http://schemas.openxmlformats.org/officeDocument/2006/relationships/image" Target="../media/image2.jpe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Relationship Id="rId4" Type="http://schemas.openxmlformats.org/officeDocument/2006/relationships/image" Target="../media/image3.jpe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A824C3-2A6B-424D-A935-36A79725A163}" type="datetime1">
              <a:rPr lang="zh-CN" altLang="en-US" smtClean="0"/>
              <a:pPr>
                <a:defRPr/>
              </a:pPr>
              <a:t>2014/3/31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7AD79D-A783-4CE7-9566-CF2D943D04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A57273-0D27-41D3-9996-D5A7F54BD226}" type="datetime1">
              <a:rPr lang="zh-CN" altLang="en-US" smtClean="0"/>
              <a:pPr>
                <a:defRPr/>
              </a:pPr>
              <a:t>2014/3/31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3BDFE8-85A6-4FC0-9A81-26058BFF7A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D3FC04-6ED2-4473-BB25-95E11481DD7E}" type="datetime1">
              <a:rPr lang="zh-CN" altLang="en-US" smtClean="0"/>
              <a:pPr>
                <a:defRPr/>
              </a:pPr>
              <a:t>2014/3/31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CED1E-EEDC-49D7-9358-76D928740ED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ADA97-7134-47E7-905F-863C302595CD}" type="datetime1">
              <a:rPr lang="zh-CN" altLang="en-US" smtClean="0"/>
              <a:pPr>
                <a:defRPr/>
              </a:pPr>
              <a:t>2014/3/31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C3646-465F-47D5-9737-42268C9B6D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D55C89-D5CE-49A9-BA68-0453B8D49428}" type="datetime1">
              <a:rPr lang="zh-CN" altLang="en-US" smtClean="0"/>
              <a:pPr>
                <a:defRPr/>
              </a:pPr>
              <a:t>2014/3/31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018755-2A90-46CB-9EED-F34518A868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0508E5-3CB7-4D39-944D-EB4167B1B721}" type="datetime1">
              <a:rPr lang="zh-CN" altLang="en-US" smtClean="0"/>
              <a:pPr>
                <a:defRPr/>
              </a:pPr>
              <a:t>2014/3/31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23E17A-7917-4289-984D-4B722DD3F6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B6FCA-B936-479E-AE8A-E0FCEE8066D1}" type="datetime1">
              <a:rPr lang="zh-CN" altLang="en-US" smtClean="0"/>
              <a:pPr>
                <a:defRPr/>
              </a:pPr>
              <a:t>2014/3/31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133210-F280-4691-8D60-97E786CB81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E47902-3958-46EE-8405-2F85BF0FC955}" type="datetime1">
              <a:rPr lang="zh-CN" altLang="en-US" smtClean="0"/>
              <a:pPr>
                <a:defRPr/>
              </a:pPr>
              <a:t>2014/3/31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E2A2F-F93E-468C-A1A3-2B02380614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062E6A-C8C2-4A50-ACDF-95CB41C22C09}" type="datetime1">
              <a:rPr lang="zh-CN" altLang="en-US" smtClean="0"/>
              <a:pPr>
                <a:defRPr/>
              </a:pPr>
              <a:t>2014/3/31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F4B9F5-5DC6-47EE-9822-874DDE13C4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D61C1-ECDE-46E0-9305-0A23243853EA}" type="datetime1">
              <a:rPr lang="zh-CN" altLang="en-US" smtClean="0"/>
              <a:pPr>
                <a:defRPr/>
              </a:pPr>
              <a:t>2014/3/31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9309C-CB4C-42BC-BC0C-575BB26E16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9219A-72A6-4FF6-8EE5-6384C087EBCB}" type="datetime1">
              <a:rPr lang="zh-CN" altLang="en-US" smtClean="0"/>
              <a:pPr>
                <a:defRPr/>
              </a:pPr>
              <a:t>2014/3/31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EAD4F-0B92-4E38-B54B-4B07BF24619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8FBB73-3E01-46B2-A996-25F82D186501}" type="datetime1">
              <a:rPr lang="zh-CN" altLang="en-US" smtClean="0"/>
              <a:pPr>
                <a:defRPr/>
              </a:pPr>
              <a:t>2014/3/31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025AF-0C88-4A6B-8B68-CCE75ABA0C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19E906-982B-4DB4-95B0-3CDE43B1D1A0}" type="datetime1">
              <a:rPr lang="zh-CN" altLang="en-US" smtClean="0"/>
              <a:pPr>
                <a:defRPr/>
              </a:pPr>
              <a:t>2014/3/31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0D481-7ED4-448E-AACA-1BBBC20F2BC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C41FCA-7D5A-410D-8948-EE1E68555FAC}" type="datetime1">
              <a:rPr lang="zh-CN" altLang="en-US" smtClean="0"/>
              <a:pPr>
                <a:defRPr/>
              </a:pPr>
              <a:t>2014/3/31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676928-23FF-4D0E-8FF7-4F0A4DC69B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C1C335-CC5B-4615-8BF3-715C0DA68611}" type="datetime1">
              <a:rPr lang="zh-CN" altLang="en-US" smtClean="0"/>
              <a:pPr>
                <a:defRPr/>
              </a:pPr>
              <a:t>2014/3/31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F6F646-F1F6-4C26-B75E-07B28C4B7C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pattFill prst="lt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685800" y="3589338"/>
            <a:ext cx="7772400" cy="109537"/>
          </a:xfrm>
          <a:custGeom>
            <a:avLst/>
            <a:gdLst>
              <a:gd name="G0" fmla="+- 618 0 0"/>
            </a:gdLst>
            <a:ahLst/>
            <a:cxnLst>
              <a:cxn ang="0">
                <a:pos x="0" y="0"/>
              </a:cxn>
              <a:cxn ang="0">
                <a:pos x="618" y="0"/>
              </a:cxn>
              <a:cxn ang="0">
                <a:pos x="618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zh-CN" sz="2400"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5" name="Picture 13" descr="u=2191948381,322786610&amp;gp=40"/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FEF9F6"/>
              </a:clrFrom>
              <a:clrTo>
                <a:srgbClr val="FEF9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9050" y="0"/>
            <a:ext cx="1196975" cy="117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内容占位符 4" descr="LAB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41763" y="5753124"/>
            <a:ext cx="1233487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1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133475"/>
            <a:ext cx="7772400" cy="2339975"/>
          </a:xfrm>
        </p:spPr>
        <p:txBody>
          <a:bodyPr/>
          <a:lstStyle>
            <a:lvl1pPr algn="ctr">
              <a:defRPr sz="4400">
                <a:latin typeface="Calibri" pitchFamily="34" charset="0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701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01675" y="4051299"/>
            <a:ext cx="7756525" cy="1382713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600">
                <a:latin typeface="Calibri" pitchFamily="34" charset="0"/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8133F85E-464D-4FB6-9D8F-1FB570F32D18}" type="datetime1">
              <a:rPr lang="zh-CN" altLang="en-US" smtClean="0"/>
              <a:pPr>
                <a:defRPr/>
              </a:pPr>
              <a:t>2014/3/31</a:t>
            </a:fld>
            <a:endParaRPr lang="zh-CN" altLang="en-U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 algn="ctr">
              <a:defRPr>
                <a:latin typeface="Verdana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b="0" i="0">
                <a:latin typeface="Verdana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9A15CB23-22A6-454D-8AFC-4AC2F8830C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611188" y="1125538"/>
            <a:ext cx="7958137" cy="109537"/>
          </a:xfrm>
          <a:custGeom>
            <a:avLst/>
            <a:gdLst>
              <a:gd name="G0" fmla="+- 585 0 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zh-CN" sz="2400"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5" name="Picture 12" descr="u=2191948381,322786610&amp;gp=40"/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67725" y="28575"/>
            <a:ext cx="64770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8" descr="图片2.jpg"/>
          <p:cNvPicPr>
            <a:picLocks noChangeAspect="1"/>
          </p:cNvPicPr>
          <p:nvPr/>
        </p:nvPicPr>
        <p:blipFill>
          <a:blip r:embed="rId4" cstate="print"/>
          <a:srcRect l="11111" t="1550" r="4167"/>
          <a:stretch>
            <a:fillRect/>
          </a:stretch>
        </p:blipFill>
        <p:spPr bwMode="auto">
          <a:xfrm>
            <a:off x="0" y="6184900"/>
            <a:ext cx="646113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黑体" pitchFamily="2" charset="-122"/>
              </a:defRPr>
            </a:lvl1pPr>
            <a:lvl2pPr>
              <a:defRPr>
                <a:solidFill>
                  <a:srgbClr val="464096"/>
                </a:solidFill>
                <a:latin typeface="Calibri" pitchFamily="34" charset="0"/>
                <a:ea typeface="黑体" pitchFamily="2" charset="-122"/>
              </a:defRPr>
            </a:lvl2pPr>
            <a:lvl3pPr>
              <a:defRPr>
                <a:latin typeface="Calibri" pitchFamily="34" charset="0"/>
                <a:ea typeface="黑体" pitchFamily="2" charset="-122"/>
              </a:defRPr>
            </a:lvl3pPr>
            <a:lvl4pPr>
              <a:defRPr>
                <a:latin typeface="Calibri" pitchFamily="34" charset="0"/>
                <a:ea typeface="黑体" pitchFamily="2" charset="-122"/>
              </a:defRPr>
            </a:lvl4pPr>
            <a:lvl5pPr>
              <a:defRPr>
                <a:latin typeface="Calibri" pitchFamily="34" charset="0"/>
                <a:ea typeface="黑体" pitchFamily="2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389E1EB5-726D-41F3-AAEB-CFA3082FE657}" type="datetime1">
              <a:rPr lang="zh-CN" altLang="en-US" smtClean="0"/>
              <a:pPr>
                <a:defRPr/>
              </a:pPr>
              <a:t>2014/3/31</a:t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8661400" y="6629400"/>
            <a:ext cx="482600" cy="228600"/>
          </a:xfrm>
        </p:spPr>
        <p:txBody>
          <a:bodyPr/>
          <a:lstStyle>
            <a:lvl1pPr>
              <a:defRPr sz="1050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AFE1DE-4BC7-4EBF-BC84-E04011869AB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9A2674-19FC-4779-85C6-35B2D1EDD25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84114308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hyz\桌面\3_01.gi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>
            <a:spLocks noChangeArrowheads="1"/>
          </p:cNvSpPr>
          <p:nvPr userDrawn="1"/>
        </p:nvSpPr>
        <p:spPr bwMode="auto">
          <a:xfrm>
            <a:off x="0" y="6720921"/>
            <a:ext cx="9144000" cy="137079"/>
          </a:xfrm>
          <a:prstGeom prst="rect">
            <a:avLst/>
          </a:prstGeom>
          <a:solidFill>
            <a:srgbClr val="002060">
              <a:alpha val="79999"/>
            </a:srgbClr>
          </a:solidFill>
          <a:ln w="0">
            <a:solidFill>
              <a:srgbClr val="385D8A"/>
            </a:solidFill>
            <a:miter lim="800000"/>
            <a:headEnd/>
            <a:tailEnd/>
          </a:ln>
        </p:spPr>
        <p:txBody>
          <a:bodyPr lIns="91433" tIns="45716" rIns="91433" bIns="45716" anchor="ctr"/>
          <a:lstStyle/>
          <a:p>
            <a:pPr algn="ctr" defTabSz="914181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 userDrawn="1"/>
        </p:nvSpPr>
        <p:spPr bwMode="auto">
          <a:xfrm>
            <a:off x="7429356" y="6715125"/>
            <a:ext cx="1714644" cy="142875"/>
          </a:xfrm>
          <a:prstGeom prst="rect">
            <a:avLst/>
          </a:prstGeom>
          <a:solidFill>
            <a:srgbClr val="920B08"/>
          </a:solidFill>
          <a:ln w="0">
            <a:solidFill>
              <a:srgbClr val="385D8A"/>
            </a:solidFill>
            <a:miter lim="800000"/>
            <a:headEnd/>
            <a:tailEnd/>
          </a:ln>
        </p:spPr>
        <p:txBody>
          <a:bodyPr lIns="91433" tIns="45716" rIns="91433" bIns="45716" anchor="ctr"/>
          <a:lstStyle/>
          <a:p>
            <a:pPr algn="ctr" defTabSz="914181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  <a:latin typeface="Times New Roman" pitchFamily="18" charset="0"/>
              <a:ea typeface="宋体" pitchFamily="2" charset="-122"/>
            </a:endParaRPr>
          </a:p>
        </p:txBody>
      </p:sp>
      <p:pic>
        <p:nvPicPr>
          <p:cNvPr id="5" name="Picture 16" descr="bot_0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287004"/>
            <a:ext cx="9144000" cy="433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>
            <a:spLocks noChangeArrowheads="1"/>
          </p:cNvSpPr>
          <p:nvPr userDrawn="1"/>
        </p:nvSpPr>
        <p:spPr bwMode="auto">
          <a:xfrm rot="10800000">
            <a:off x="3501284" y="288018"/>
            <a:ext cx="5642716" cy="11339"/>
          </a:xfrm>
          <a:prstGeom prst="rect">
            <a:avLst/>
          </a:prstGeom>
          <a:solidFill>
            <a:srgbClr val="002060">
              <a:alpha val="79999"/>
            </a:srgbClr>
          </a:solidFill>
          <a:ln w="0">
            <a:solidFill>
              <a:srgbClr val="385D8A"/>
            </a:solidFill>
            <a:miter lim="800000"/>
            <a:headEnd/>
            <a:tailEnd/>
          </a:ln>
          <a:effectLst>
            <a:outerShdw blurRad="63500" dist="38100" dir="5400000" algn="t" rotWithShape="0">
              <a:srgbClr val="000000">
                <a:alpha val="39999"/>
              </a:srgbClr>
            </a:outerShdw>
          </a:effectLst>
        </p:spPr>
        <p:txBody>
          <a:bodyPr rot="10800000" lIns="21388" tIns="10694" rIns="21388" bIns="10694" anchor="ctr"/>
          <a:lstStyle/>
          <a:p>
            <a:pPr algn="ctr">
              <a:defRPr/>
            </a:pPr>
            <a:endParaRPr lang="zh-CN" altLang="en-US" sz="400">
              <a:solidFill>
                <a:prstClr val="white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Text Box 37"/>
          <p:cNvSpPr txBox="1">
            <a:spLocks noChangeArrowheads="1"/>
          </p:cNvSpPr>
          <p:nvPr userDrawn="1"/>
        </p:nvSpPr>
        <p:spPr bwMode="auto">
          <a:xfrm>
            <a:off x="3720376" y="49449"/>
            <a:ext cx="5460136" cy="283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1388" tIns="10694" rIns="21388" bIns="10694">
            <a:spAutoFit/>
          </a:bodyPr>
          <a:lstStyle>
            <a:lvl1pPr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kumimoji="0" lang="zh-CN" altLang="en-US" sz="1700" dirty="0">
                <a:solidFill>
                  <a:srgbClr val="920B08"/>
                </a:solidFill>
                <a:latin typeface="华文行楷" pitchFamily="2" charset="-122"/>
                <a:ea typeface="华文行楷" pitchFamily="2" charset="-122"/>
              </a:rPr>
              <a:t>数字视频编解码技术国家工程实验室</a:t>
            </a:r>
          </a:p>
        </p:txBody>
      </p:sp>
      <p:pic>
        <p:nvPicPr>
          <p:cNvPr id="8" name="Picture 39" descr="2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9074" y="91470"/>
            <a:ext cx="1108782" cy="102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9" descr="毛体校名_1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4617" y="57200"/>
            <a:ext cx="2168504" cy="707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 userDrawn="1"/>
        </p:nvSpPr>
        <p:spPr>
          <a:xfrm>
            <a:off x="3707904" y="363779"/>
            <a:ext cx="3447972" cy="160096"/>
          </a:xfrm>
          <a:prstGeom prst="rect">
            <a:avLst/>
          </a:prstGeom>
        </p:spPr>
        <p:txBody>
          <a:bodyPr wrap="none" lIns="21388" tIns="10694" rIns="21388" bIns="10694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 i="1" dirty="0">
                <a:gradFill flip="none" rotWithShape="1">
                  <a:gsLst>
                    <a:gs pos="0">
                      <a:srgbClr val="FFFFFF"/>
                    </a:gs>
                    <a:gs pos="16000">
                      <a:srgbClr val="1F1F1F"/>
                    </a:gs>
                    <a:gs pos="17999">
                      <a:srgbClr val="FFFFFF"/>
                    </a:gs>
                    <a:gs pos="42000">
                      <a:srgbClr val="636363"/>
                    </a:gs>
                    <a:gs pos="53000">
                      <a:srgbClr val="CFCFCF"/>
                    </a:gs>
                    <a:gs pos="66000">
                      <a:srgbClr val="CFCFCF"/>
                    </a:gs>
                    <a:gs pos="75999">
                      <a:srgbClr val="1F1F1F"/>
                    </a:gs>
                    <a:gs pos="78999">
                      <a:srgbClr val="FFFFFF"/>
                    </a:gs>
                    <a:gs pos="100000">
                      <a:srgbClr val="7F7F7F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outerShdw blurRad="38100" dist="38100" dir="2700000" algn="tl">
                    <a:srgbClr val="C0C0C0"/>
                  </a:outerShdw>
                  <a:reflection blurRad="6350" stA="60000" endA="900" endPos="58000" dir="5400000" sy="-100000" algn="bl" rotWithShape="0"/>
                </a:effectLst>
                <a:latin typeface="Arial" charset="0"/>
                <a:ea typeface="Arial Unicode MS" pitchFamily="34" charset="-122"/>
                <a:cs typeface="Arial Unicode MS" pitchFamily="34" charset="-122"/>
              </a:rPr>
              <a:t> National Engineering Lab. for Video Technology Peking University</a:t>
            </a:r>
            <a:endParaRPr lang="zh-CN" altLang="en-US" sz="900" i="1" dirty="0">
              <a:gradFill flip="none" rotWithShape="1">
                <a:gsLst>
                  <a:gs pos="0">
                    <a:srgbClr val="FFFFFF"/>
                  </a:gs>
                  <a:gs pos="16000">
                    <a:srgbClr val="1F1F1F"/>
                  </a:gs>
                  <a:gs pos="17999">
                    <a:srgbClr val="FFFFFF"/>
                  </a:gs>
                  <a:gs pos="42000">
                    <a:srgbClr val="636363"/>
                  </a:gs>
                  <a:gs pos="53000">
                    <a:srgbClr val="CFCFCF"/>
                  </a:gs>
                  <a:gs pos="66000">
                    <a:srgbClr val="CFCFCF"/>
                  </a:gs>
                  <a:gs pos="75999">
                    <a:srgbClr val="1F1F1F"/>
                  </a:gs>
                  <a:gs pos="78999">
                    <a:srgbClr val="FFFFFF"/>
                  </a:gs>
                  <a:gs pos="100000">
                    <a:srgbClr val="7F7F7F"/>
                  </a:gs>
                </a:gsLst>
                <a:path path="circle">
                  <a:fillToRect l="100000" t="100000"/>
                </a:path>
                <a:tileRect r="-100000" b="-100000"/>
              </a:gradFill>
              <a:effectLst>
                <a:outerShdw blurRad="38100" dist="38100" dir="2700000" algn="tl">
                  <a:srgbClr val="C0C0C0"/>
                </a:outerShdw>
                <a:reflection blurRad="6350" stA="60000" endA="900" endPos="58000" dir="5400000" sy="-100000" algn="bl" rotWithShape="0"/>
              </a:effectLst>
              <a:latin typeface="Arial" charset="0"/>
              <a:ea typeface="SimSun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22940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hyz\桌面\3_01.gi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>
            <a:spLocks noChangeArrowheads="1"/>
          </p:cNvSpPr>
          <p:nvPr userDrawn="1"/>
        </p:nvSpPr>
        <p:spPr bwMode="auto">
          <a:xfrm>
            <a:off x="0" y="6720921"/>
            <a:ext cx="9144000" cy="137079"/>
          </a:xfrm>
          <a:prstGeom prst="rect">
            <a:avLst/>
          </a:prstGeom>
          <a:solidFill>
            <a:srgbClr val="002060">
              <a:alpha val="79999"/>
            </a:srgbClr>
          </a:solidFill>
          <a:ln w="0">
            <a:solidFill>
              <a:srgbClr val="385D8A"/>
            </a:solidFill>
            <a:miter lim="800000"/>
            <a:headEnd/>
            <a:tailEnd/>
          </a:ln>
        </p:spPr>
        <p:txBody>
          <a:bodyPr lIns="91433" tIns="45716" rIns="91433" bIns="45716" anchor="ctr"/>
          <a:lstStyle/>
          <a:p>
            <a:pPr algn="ctr" defTabSz="914181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 userDrawn="1"/>
        </p:nvSpPr>
        <p:spPr bwMode="auto">
          <a:xfrm>
            <a:off x="7429356" y="6715125"/>
            <a:ext cx="1714644" cy="142875"/>
          </a:xfrm>
          <a:prstGeom prst="rect">
            <a:avLst/>
          </a:prstGeom>
          <a:solidFill>
            <a:srgbClr val="920B08"/>
          </a:solidFill>
          <a:ln w="0">
            <a:solidFill>
              <a:srgbClr val="385D8A"/>
            </a:solidFill>
            <a:miter lim="800000"/>
            <a:headEnd/>
            <a:tailEnd/>
          </a:ln>
        </p:spPr>
        <p:txBody>
          <a:bodyPr lIns="91433" tIns="45716" rIns="91433" bIns="45716" anchor="ctr"/>
          <a:lstStyle/>
          <a:p>
            <a:pPr algn="ctr" defTabSz="914181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  <a:latin typeface="Times New Roman" pitchFamily="18" charset="0"/>
              <a:ea typeface="宋体" pitchFamily="2" charset="-122"/>
            </a:endParaRPr>
          </a:p>
        </p:txBody>
      </p:sp>
      <p:pic>
        <p:nvPicPr>
          <p:cNvPr id="5" name="Picture 16" descr="bot_0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287004"/>
            <a:ext cx="9144000" cy="433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>
            <a:spLocks noChangeArrowheads="1"/>
          </p:cNvSpPr>
          <p:nvPr userDrawn="1"/>
        </p:nvSpPr>
        <p:spPr bwMode="auto">
          <a:xfrm rot="10800000">
            <a:off x="3501284" y="288018"/>
            <a:ext cx="5642716" cy="11339"/>
          </a:xfrm>
          <a:prstGeom prst="rect">
            <a:avLst/>
          </a:prstGeom>
          <a:solidFill>
            <a:srgbClr val="002060">
              <a:alpha val="79999"/>
            </a:srgbClr>
          </a:solidFill>
          <a:ln w="0">
            <a:solidFill>
              <a:srgbClr val="385D8A"/>
            </a:solidFill>
            <a:miter lim="800000"/>
            <a:headEnd/>
            <a:tailEnd/>
          </a:ln>
          <a:effectLst>
            <a:outerShdw blurRad="63500" dist="38100" dir="5400000" algn="t" rotWithShape="0">
              <a:srgbClr val="000000">
                <a:alpha val="39999"/>
              </a:srgbClr>
            </a:outerShdw>
          </a:effectLst>
        </p:spPr>
        <p:txBody>
          <a:bodyPr rot="10800000" lIns="21388" tIns="10694" rIns="21388" bIns="10694" anchor="ctr"/>
          <a:lstStyle/>
          <a:p>
            <a:pPr algn="ctr">
              <a:defRPr/>
            </a:pPr>
            <a:endParaRPr lang="zh-CN" altLang="en-US" sz="400">
              <a:solidFill>
                <a:prstClr val="white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Text Box 37"/>
          <p:cNvSpPr txBox="1">
            <a:spLocks noChangeArrowheads="1"/>
          </p:cNvSpPr>
          <p:nvPr userDrawn="1"/>
        </p:nvSpPr>
        <p:spPr bwMode="auto">
          <a:xfrm>
            <a:off x="3720376" y="49449"/>
            <a:ext cx="5460136" cy="283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1388" tIns="10694" rIns="21388" bIns="10694">
            <a:spAutoFit/>
          </a:bodyPr>
          <a:lstStyle>
            <a:lvl1pPr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kumimoji="0" lang="zh-CN" altLang="en-US" sz="1700" dirty="0">
                <a:solidFill>
                  <a:srgbClr val="920B08"/>
                </a:solidFill>
                <a:latin typeface="华文行楷" pitchFamily="2" charset="-122"/>
                <a:ea typeface="华文行楷" pitchFamily="2" charset="-122"/>
              </a:rPr>
              <a:t>数字视频编解码技术国家工程实验室</a:t>
            </a:r>
          </a:p>
        </p:txBody>
      </p:sp>
      <p:pic>
        <p:nvPicPr>
          <p:cNvPr id="8" name="Picture 39" descr="2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9074" y="91470"/>
            <a:ext cx="1108782" cy="102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9" descr="毛体校名_1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4617" y="57200"/>
            <a:ext cx="2168504" cy="707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 userDrawn="1"/>
        </p:nvSpPr>
        <p:spPr>
          <a:xfrm>
            <a:off x="3707904" y="363779"/>
            <a:ext cx="3447972" cy="160096"/>
          </a:xfrm>
          <a:prstGeom prst="rect">
            <a:avLst/>
          </a:prstGeom>
        </p:spPr>
        <p:txBody>
          <a:bodyPr wrap="none" lIns="21388" tIns="10694" rIns="21388" bIns="10694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 i="1" dirty="0">
                <a:gradFill flip="none" rotWithShape="1">
                  <a:gsLst>
                    <a:gs pos="0">
                      <a:srgbClr val="FFFFFF"/>
                    </a:gs>
                    <a:gs pos="16000">
                      <a:srgbClr val="1F1F1F"/>
                    </a:gs>
                    <a:gs pos="17999">
                      <a:srgbClr val="FFFFFF"/>
                    </a:gs>
                    <a:gs pos="42000">
                      <a:srgbClr val="636363"/>
                    </a:gs>
                    <a:gs pos="53000">
                      <a:srgbClr val="CFCFCF"/>
                    </a:gs>
                    <a:gs pos="66000">
                      <a:srgbClr val="CFCFCF"/>
                    </a:gs>
                    <a:gs pos="75999">
                      <a:srgbClr val="1F1F1F"/>
                    </a:gs>
                    <a:gs pos="78999">
                      <a:srgbClr val="FFFFFF"/>
                    </a:gs>
                    <a:gs pos="100000">
                      <a:srgbClr val="7F7F7F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outerShdw blurRad="38100" dist="38100" dir="2700000" algn="tl">
                    <a:srgbClr val="C0C0C0"/>
                  </a:outerShdw>
                  <a:reflection blurRad="6350" stA="60000" endA="900" endPos="58000" dir="5400000" sy="-100000" algn="bl" rotWithShape="0"/>
                </a:effectLst>
                <a:latin typeface="Arial" charset="0"/>
                <a:ea typeface="Arial Unicode MS" pitchFamily="34" charset="-122"/>
                <a:cs typeface="Arial Unicode MS" pitchFamily="34" charset="-122"/>
              </a:rPr>
              <a:t> National Engineering Lab. for Video Technology Peking University</a:t>
            </a:r>
            <a:endParaRPr lang="zh-CN" altLang="en-US" sz="900" i="1" dirty="0">
              <a:gradFill flip="none" rotWithShape="1">
                <a:gsLst>
                  <a:gs pos="0">
                    <a:srgbClr val="FFFFFF"/>
                  </a:gs>
                  <a:gs pos="16000">
                    <a:srgbClr val="1F1F1F"/>
                  </a:gs>
                  <a:gs pos="17999">
                    <a:srgbClr val="FFFFFF"/>
                  </a:gs>
                  <a:gs pos="42000">
                    <a:srgbClr val="636363"/>
                  </a:gs>
                  <a:gs pos="53000">
                    <a:srgbClr val="CFCFCF"/>
                  </a:gs>
                  <a:gs pos="66000">
                    <a:srgbClr val="CFCFCF"/>
                  </a:gs>
                  <a:gs pos="75999">
                    <a:srgbClr val="1F1F1F"/>
                  </a:gs>
                  <a:gs pos="78999">
                    <a:srgbClr val="FFFFFF"/>
                  </a:gs>
                  <a:gs pos="100000">
                    <a:srgbClr val="7F7F7F"/>
                  </a:gs>
                </a:gsLst>
                <a:path path="circle">
                  <a:fillToRect l="100000" t="100000"/>
                </a:path>
                <a:tileRect r="-100000" b="-100000"/>
              </a:gradFill>
              <a:effectLst>
                <a:outerShdw blurRad="38100" dist="38100" dir="2700000" algn="tl">
                  <a:srgbClr val="C0C0C0"/>
                </a:outerShdw>
                <a:reflection blurRad="6350" stA="60000" endA="900" endPos="58000" dir="5400000" sy="-100000" algn="bl" rotWithShape="0"/>
              </a:effectLst>
              <a:latin typeface="Arial" charset="0"/>
              <a:ea typeface="SimSun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67539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hyz\桌面\3_01.gi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>
            <a:spLocks noChangeArrowheads="1"/>
          </p:cNvSpPr>
          <p:nvPr userDrawn="1"/>
        </p:nvSpPr>
        <p:spPr bwMode="auto">
          <a:xfrm>
            <a:off x="0" y="6720921"/>
            <a:ext cx="9144000" cy="137079"/>
          </a:xfrm>
          <a:prstGeom prst="rect">
            <a:avLst/>
          </a:prstGeom>
          <a:solidFill>
            <a:srgbClr val="002060">
              <a:alpha val="79999"/>
            </a:srgbClr>
          </a:solidFill>
          <a:ln w="0">
            <a:solidFill>
              <a:srgbClr val="385D8A"/>
            </a:solidFill>
            <a:miter lim="800000"/>
            <a:headEnd/>
            <a:tailEnd/>
          </a:ln>
        </p:spPr>
        <p:txBody>
          <a:bodyPr lIns="91433" tIns="45716" rIns="91433" bIns="45716" anchor="ctr"/>
          <a:lstStyle/>
          <a:p>
            <a:pPr algn="ctr" defTabSz="914181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 userDrawn="1"/>
        </p:nvSpPr>
        <p:spPr bwMode="auto">
          <a:xfrm>
            <a:off x="7429356" y="6715125"/>
            <a:ext cx="1714644" cy="142875"/>
          </a:xfrm>
          <a:prstGeom prst="rect">
            <a:avLst/>
          </a:prstGeom>
          <a:solidFill>
            <a:srgbClr val="920B08"/>
          </a:solidFill>
          <a:ln w="0">
            <a:solidFill>
              <a:srgbClr val="385D8A"/>
            </a:solidFill>
            <a:miter lim="800000"/>
            <a:headEnd/>
            <a:tailEnd/>
          </a:ln>
        </p:spPr>
        <p:txBody>
          <a:bodyPr lIns="91433" tIns="45716" rIns="91433" bIns="45716" anchor="ctr"/>
          <a:lstStyle/>
          <a:p>
            <a:pPr algn="ctr" defTabSz="914181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  <a:latin typeface="Times New Roman" pitchFamily="18" charset="0"/>
              <a:ea typeface="宋体" pitchFamily="2" charset="-122"/>
            </a:endParaRPr>
          </a:p>
        </p:txBody>
      </p:sp>
      <p:pic>
        <p:nvPicPr>
          <p:cNvPr id="5" name="Picture 16" descr="bot_0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287004"/>
            <a:ext cx="9144000" cy="433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>
            <a:spLocks noChangeArrowheads="1"/>
          </p:cNvSpPr>
          <p:nvPr userDrawn="1"/>
        </p:nvSpPr>
        <p:spPr bwMode="auto">
          <a:xfrm rot="10800000">
            <a:off x="3501284" y="288018"/>
            <a:ext cx="5642716" cy="11339"/>
          </a:xfrm>
          <a:prstGeom prst="rect">
            <a:avLst/>
          </a:prstGeom>
          <a:solidFill>
            <a:srgbClr val="002060">
              <a:alpha val="79999"/>
            </a:srgbClr>
          </a:solidFill>
          <a:ln w="0">
            <a:solidFill>
              <a:srgbClr val="385D8A"/>
            </a:solidFill>
            <a:miter lim="800000"/>
            <a:headEnd/>
            <a:tailEnd/>
          </a:ln>
          <a:effectLst>
            <a:outerShdw blurRad="63500" dist="38100" dir="5400000" algn="t" rotWithShape="0">
              <a:srgbClr val="000000">
                <a:alpha val="39999"/>
              </a:srgbClr>
            </a:outerShdw>
          </a:effectLst>
        </p:spPr>
        <p:txBody>
          <a:bodyPr rot="10800000" lIns="21388" tIns="10694" rIns="21388" bIns="10694" anchor="ctr"/>
          <a:lstStyle/>
          <a:p>
            <a:pPr algn="ctr">
              <a:defRPr/>
            </a:pPr>
            <a:endParaRPr lang="zh-CN" altLang="en-US" sz="400">
              <a:solidFill>
                <a:prstClr val="white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Text Box 37"/>
          <p:cNvSpPr txBox="1">
            <a:spLocks noChangeArrowheads="1"/>
          </p:cNvSpPr>
          <p:nvPr userDrawn="1"/>
        </p:nvSpPr>
        <p:spPr bwMode="auto">
          <a:xfrm>
            <a:off x="3720376" y="49449"/>
            <a:ext cx="5460136" cy="283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1388" tIns="10694" rIns="21388" bIns="10694">
            <a:spAutoFit/>
          </a:bodyPr>
          <a:lstStyle>
            <a:lvl1pPr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kumimoji="0" lang="zh-CN" altLang="en-US" sz="1700" dirty="0">
                <a:solidFill>
                  <a:srgbClr val="920B08"/>
                </a:solidFill>
                <a:latin typeface="华文行楷" pitchFamily="2" charset="-122"/>
                <a:ea typeface="华文行楷" pitchFamily="2" charset="-122"/>
              </a:rPr>
              <a:t>数字视频编解码技术国家工程实验室</a:t>
            </a:r>
          </a:p>
        </p:txBody>
      </p:sp>
      <p:pic>
        <p:nvPicPr>
          <p:cNvPr id="8" name="Picture 39" descr="2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9074" y="91470"/>
            <a:ext cx="1108782" cy="102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9" descr="毛体校名_1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4617" y="57200"/>
            <a:ext cx="2168504" cy="707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 userDrawn="1"/>
        </p:nvSpPr>
        <p:spPr>
          <a:xfrm>
            <a:off x="3707904" y="363779"/>
            <a:ext cx="3447972" cy="160096"/>
          </a:xfrm>
          <a:prstGeom prst="rect">
            <a:avLst/>
          </a:prstGeom>
        </p:spPr>
        <p:txBody>
          <a:bodyPr wrap="none" lIns="21388" tIns="10694" rIns="21388" bIns="10694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 i="1" dirty="0">
                <a:gradFill flip="none" rotWithShape="1">
                  <a:gsLst>
                    <a:gs pos="0">
                      <a:srgbClr val="FFFFFF"/>
                    </a:gs>
                    <a:gs pos="16000">
                      <a:srgbClr val="1F1F1F"/>
                    </a:gs>
                    <a:gs pos="17999">
                      <a:srgbClr val="FFFFFF"/>
                    </a:gs>
                    <a:gs pos="42000">
                      <a:srgbClr val="636363"/>
                    </a:gs>
                    <a:gs pos="53000">
                      <a:srgbClr val="CFCFCF"/>
                    </a:gs>
                    <a:gs pos="66000">
                      <a:srgbClr val="CFCFCF"/>
                    </a:gs>
                    <a:gs pos="75999">
                      <a:srgbClr val="1F1F1F"/>
                    </a:gs>
                    <a:gs pos="78999">
                      <a:srgbClr val="FFFFFF"/>
                    </a:gs>
                    <a:gs pos="100000">
                      <a:srgbClr val="7F7F7F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outerShdw blurRad="38100" dist="38100" dir="2700000" algn="tl">
                    <a:srgbClr val="C0C0C0"/>
                  </a:outerShdw>
                  <a:reflection blurRad="6350" stA="60000" endA="900" endPos="58000" dir="5400000" sy="-100000" algn="bl" rotWithShape="0"/>
                </a:effectLst>
                <a:latin typeface="Arial" charset="0"/>
                <a:ea typeface="Arial Unicode MS" pitchFamily="34" charset="-122"/>
                <a:cs typeface="Arial Unicode MS" pitchFamily="34" charset="-122"/>
              </a:rPr>
              <a:t> National Engineering Lab. for Video Technology Peking University</a:t>
            </a:r>
            <a:endParaRPr lang="zh-CN" altLang="en-US" sz="900" i="1" dirty="0">
              <a:gradFill flip="none" rotWithShape="1">
                <a:gsLst>
                  <a:gs pos="0">
                    <a:srgbClr val="FFFFFF"/>
                  </a:gs>
                  <a:gs pos="16000">
                    <a:srgbClr val="1F1F1F"/>
                  </a:gs>
                  <a:gs pos="17999">
                    <a:srgbClr val="FFFFFF"/>
                  </a:gs>
                  <a:gs pos="42000">
                    <a:srgbClr val="636363"/>
                  </a:gs>
                  <a:gs pos="53000">
                    <a:srgbClr val="CFCFCF"/>
                  </a:gs>
                  <a:gs pos="66000">
                    <a:srgbClr val="CFCFCF"/>
                  </a:gs>
                  <a:gs pos="75999">
                    <a:srgbClr val="1F1F1F"/>
                  </a:gs>
                  <a:gs pos="78999">
                    <a:srgbClr val="FFFFFF"/>
                  </a:gs>
                  <a:gs pos="100000">
                    <a:srgbClr val="7F7F7F"/>
                  </a:gs>
                </a:gsLst>
                <a:path path="circle">
                  <a:fillToRect l="100000" t="100000"/>
                </a:path>
                <a:tileRect r="-100000" b="-100000"/>
              </a:gradFill>
              <a:effectLst>
                <a:outerShdw blurRad="38100" dist="38100" dir="2700000" algn="tl">
                  <a:srgbClr val="C0C0C0"/>
                </a:outerShdw>
                <a:reflection blurRad="6350" stA="60000" endA="900" endPos="58000" dir="5400000" sy="-100000" algn="bl" rotWithShape="0"/>
              </a:effectLst>
              <a:latin typeface="Arial" charset="0"/>
              <a:ea typeface="SimSun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89059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9EC41-2124-4CDA-B286-004F9E6D1631}" type="datetime1">
              <a:rPr lang="zh-CN" altLang="en-US" smtClean="0"/>
              <a:pPr>
                <a:defRPr/>
              </a:pPr>
              <a:t>2014/3/31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E1F37-7C48-4FBF-BD59-A35436A092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hyz\桌面\3_01.gi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>
            <a:spLocks noChangeArrowheads="1"/>
          </p:cNvSpPr>
          <p:nvPr userDrawn="1"/>
        </p:nvSpPr>
        <p:spPr bwMode="auto">
          <a:xfrm>
            <a:off x="0" y="6720921"/>
            <a:ext cx="9144000" cy="137079"/>
          </a:xfrm>
          <a:prstGeom prst="rect">
            <a:avLst/>
          </a:prstGeom>
          <a:solidFill>
            <a:srgbClr val="002060">
              <a:alpha val="79999"/>
            </a:srgbClr>
          </a:solidFill>
          <a:ln w="0">
            <a:solidFill>
              <a:srgbClr val="385D8A"/>
            </a:solidFill>
            <a:miter lim="800000"/>
            <a:headEnd/>
            <a:tailEnd/>
          </a:ln>
        </p:spPr>
        <p:txBody>
          <a:bodyPr lIns="91433" tIns="45716" rIns="91433" bIns="45716" anchor="ctr"/>
          <a:lstStyle/>
          <a:p>
            <a:pPr algn="ctr" defTabSz="914181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 userDrawn="1"/>
        </p:nvSpPr>
        <p:spPr bwMode="auto">
          <a:xfrm>
            <a:off x="7429356" y="6715125"/>
            <a:ext cx="1714644" cy="142875"/>
          </a:xfrm>
          <a:prstGeom prst="rect">
            <a:avLst/>
          </a:prstGeom>
          <a:solidFill>
            <a:srgbClr val="920B08"/>
          </a:solidFill>
          <a:ln w="0">
            <a:solidFill>
              <a:srgbClr val="385D8A"/>
            </a:solidFill>
            <a:miter lim="800000"/>
            <a:headEnd/>
            <a:tailEnd/>
          </a:ln>
        </p:spPr>
        <p:txBody>
          <a:bodyPr lIns="91433" tIns="45716" rIns="91433" bIns="45716" anchor="ctr"/>
          <a:lstStyle/>
          <a:p>
            <a:pPr algn="ctr" defTabSz="914181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  <a:latin typeface="Times New Roman" pitchFamily="18" charset="0"/>
              <a:ea typeface="宋体" pitchFamily="2" charset="-122"/>
            </a:endParaRPr>
          </a:p>
        </p:txBody>
      </p:sp>
      <p:pic>
        <p:nvPicPr>
          <p:cNvPr id="5" name="Picture 16" descr="bot_0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287004"/>
            <a:ext cx="9144000" cy="433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>
            <a:spLocks noChangeArrowheads="1"/>
          </p:cNvSpPr>
          <p:nvPr userDrawn="1"/>
        </p:nvSpPr>
        <p:spPr bwMode="auto">
          <a:xfrm rot="10800000">
            <a:off x="3501284" y="288018"/>
            <a:ext cx="5642716" cy="11339"/>
          </a:xfrm>
          <a:prstGeom prst="rect">
            <a:avLst/>
          </a:prstGeom>
          <a:solidFill>
            <a:srgbClr val="002060">
              <a:alpha val="79999"/>
            </a:srgbClr>
          </a:solidFill>
          <a:ln w="0">
            <a:solidFill>
              <a:srgbClr val="385D8A"/>
            </a:solidFill>
            <a:miter lim="800000"/>
            <a:headEnd/>
            <a:tailEnd/>
          </a:ln>
          <a:effectLst>
            <a:outerShdw blurRad="63500" dist="38100" dir="5400000" algn="t" rotWithShape="0">
              <a:srgbClr val="000000">
                <a:alpha val="39999"/>
              </a:srgbClr>
            </a:outerShdw>
          </a:effectLst>
        </p:spPr>
        <p:txBody>
          <a:bodyPr rot="10800000" lIns="21388" tIns="10694" rIns="21388" bIns="10694" anchor="ctr"/>
          <a:lstStyle/>
          <a:p>
            <a:pPr algn="ctr">
              <a:defRPr/>
            </a:pPr>
            <a:endParaRPr lang="zh-CN" altLang="en-US" sz="400">
              <a:solidFill>
                <a:prstClr val="white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Text Box 37"/>
          <p:cNvSpPr txBox="1">
            <a:spLocks noChangeArrowheads="1"/>
          </p:cNvSpPr>
          <p:nvPr userDrawn="1"/>
        </p:nvSpPr>
        <p:spPr bwMode="auto">
          <a:xfrm>
            <a:off x="3720376" y="49449"/>
            <a:ext cx="5460136" cy="283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1388" tIns="10694" rIns="21388" bIns="10694">
            <a:spAutoFit/>
          </a:bodyPr>
          <a:lstStyle>
            <a:lvl1pPr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kumimoji="0" lang="zh-CN" altLang="en-US" sz="1700" dirty="0">
                <a:solidFill>
                  <a:srgbClr val="920B08"/>
                </a:solidFill>
                <a:latin typeface="华文行楷" pitchFamily="2" charset="-122"/>
                <a:ea typeface="华文行楷" pitchFamily="2" charset="-122"/>
              </a:rPr>
              <a:t>数字视频编解码技术国家工程实验室</a:t>
            </a:r>
          </a:p>
        </p:txBody>
      </p:sp>
      <p:pic>
        <p:nvPicPr>
          <p:cNvPr id="8" name="Picture 39" descr="2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9074" y="91470"/>
            <a:ext cx="1108782" cy="102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9" descr="毛体校名_1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4617" y="57200"/>
            <a:ext cx="2168504" cy="707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 userDrawn="1"/>
        </p:nvSpPr>
        <p:spPr>
          <a:xfrm>
            <a:off x="3707904" y="363779"/>
            <a:ext cx="3447972" cy="160096"/>
          </a:xfrm>
          <a:prstGeom prst="rect">
            <a:avLst/>
          </a:prstGeom>
        </p:spPr>
        <p:txBody>
          <a:bodyPr wrap="none" lIns="21388" tIns="10694" rIns="21388" bIns="10694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 i="1" dirty="0">
                <a:gradFill flip="none" rotWithShape="1">
                  <a:gsLst>
                    <a:gs pos="0">
                      <a:srgbClr val="FFFFFF"/>
                    </a:gs>
                    <a:gs pos="16000">
                      <a:srgbClr val="1F1F1F"/>
                    </a:gs>
                    <a:gs pos="17999">
                      <a:srgbClr val="FFFFFF"/>
                    </a:gs>
                    <a:gs pos="42000">
                      <a:srgbClr val="636363"/>
                    </a:gs>
                    <a:gs pos="53000">
                      <a:srgbClr val="CFCFCF"/>
                    </a:gs>
                    <a:gs pos="66000">
                      <a:srgbClr val="CFCFCF"/>
                    </a:gs>
                    <a:gs pos="75999">
                      <a:srgbClr val="1F1F1F"/>
                    </a:gs>
                    <a:gs pos="78999">
                      <a:srgbClr val="FFFFFF"/>
                    </a:gs>
                    <a:gs pos="100000">
                      <a:srgbClr val="7F7F7F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outerShdw blurRad="38100" dist="38100" dir="2700000" algn="tl">
                    <a:srgbClr val="C0C0C0"/>
                  </a:outerShdw>
                  <a:reflection blurRad="6350" stA="60000" endA="900" endPos="58000" dir="5400000" sy="-100000" algn="bl" rotWithShape="0"/>
                </a:effectLst>
                <a:latin typeface="Arial" charset="0"/>
                <a:ea typeface="Arial Unicode MS" pitchFamily="34" charset="-122"/>
                <a:cs typeface="Arial Unicode MS" pitchFamily="34" charset="-122"/>
              </a:rPr>
              <a:t> National Engineering Lab. for Video Technology Peking University</a:t>
            </a:r>
            <a:endParaRPr lang="zh-CN" altLang="en-US" sz="900" i="1" dirty="0">
              <a:gradFill flip="none" rotWithShape="1">
                <a:gsLst>
                  <a:gs pos="0">
                    <a:srgbClr val="FFFFFF"/>
                  </a:gs>
                  <a:gs pos="16000">
                    <a:srgbClr val="1F1F1F"/>
                  </a:gs>
                  <a:gs pos="17999">
                    <a:srgbClr val="FFFFFF"/>
                  </a:gs>
                  <a:gs pos="42000">
                    <a:srgbClr val="636363"/>
                  </a:gs>
                  <a:gs pos="53000">
                    <a:srgbClr val="CFCFCF"/>
                  </a:gs>
                  <a:gs pos="66000">
                    <a:srgbClr val="CFCFCF"/>
                  </a:gs>
                  <a:gs pos="75999">
                    <a:srgbClr val="1F1F1F"/>
                  </a:gs>
                  <a:gs pos="78999">
                    <a:srgbClr val="FFFFFF"/>
                  </a:gs>
                  <a:gs pos="100000">
                    <a:srgbClr val="7F7F7F"/>
                  </a:gs>
                </a:gsLst>
                <a:path path="circle">
                  <a:fillToRect l="100000" t="100000"/>
                </a:path>
                <a:tileRect r="-100000" b="-100000"/>
              </a:gradFill>
              <a:effectLst>
                <a:outerShdw blurRad="38100" dist="38100" dir="2700000" algn="tl">
                  <a:srgbClr val="C0C0C0"/>
                </a:outerShdw>
                <a:reflection blurRad="6350" stA="60000" endA="900" endPos="58000" dir="5400000" sy="-100000" algn="bl" rotWithShape="0"/>
              </a:effectLst>
              <a:latin typeface="Arial" charset="0"/>
              <a:ea typeface="SimSun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89059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hyz\桌面\3_01.gi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>
            <a:spLocks noChangeArrowheads="1"/>
          </p:cNvSpPr>
          <p:nvPr userDrawn="1"/>
        </p:nvSpPr>
        <p:spPr bwMode="auto">
          <a:xfrm>
            <a:off x="0" y="6720921"/>
            <a:ext cx="9144000" cy="137079"/>
          </a:xfrm>
          <a:prstGeom prst="rect">
            <a:avLst/>
          </a:prstGeom>
          <a:solidFill>
            <a:srgbClr val="002060">
              <a:alpha val="79999"/>
            </a:srgbClr>
          </a:solidFill>
          <a:ln w="0">
            <a:solidFill>
              <a:srgbClr val="385D8A"/>
            </a:solidFill>
            <a:miter lim="800000"/>
            <a:headEnd/>
            <a:tailEnd/>
          </a:ln>
        </p:spPr>
        <p:txBody>
          <a:bodyPr lIns="91433" tIns="45716" rIns="91433" bIns="45716" anchor="ctr"/>
          <a:lstStyle/>
          <a:p>
            <a:pPr algn="ctr" defTabSz="914181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 userDrawn="1"/>
        </p:nvSpPr>
        <p:spPr bwMode="auto">
          <a:xfrm>
            <a:off x="7429356" y="6715125"/>
            <a:ext cx="1714644" cy="142875"/>
          </a:xfrm>
          <a:prstGeom prst="rect">
            <a:avLst/>
          </a:prstGeom>
          <a:solidFill>
            <a:srgbClr val="920B08"/>
          </a:solidFill>
          <a:ln w="0">
            <a:solidFill>
              <a:srgbClr val="385D8A"/>
            </a:solidFill>
            <a:miter lim="800000"/>
            <a:headEnd/>
            <a:tailEnd/>
          </a:ln>
        </p:spPr>
        <p:txBody>
          <a:bodyPr lIns="91433" tIns="45716" rIns="91433" bIns="45716" anchor="ctr"/>
          <a:lstStyle/>
          <a:p>
            <a:pPr algn="ctr" defTabSz="914181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  <a:latin typeface="Times New Roman" pitchFamily="18" charset="0"/>
              <a:ea typeface="宋体" pitchFamily="2" charset="-122"/>
            </a:endParaRPr>
          </a:p>
        </p:txBody>
      </p:sp>
      <p:pic>
        <p:nvPicPr>
          <p:cNvPr id="5" name="Picture 16" descr="bot_0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287004"/>
            <a:ext cx="9144000" cy="433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>
            <a:spLocks noChangeArrowheads="1"/>
          </p:cNvSpPr>
          <p:nvPr userDrawn="1"/>
        </p:nvSpPr>
        <p:spPr bwMode="auto">
          <a:xfrm rot="10800000">
            <a:off x="3501284" y="288018"/>
            <a:ext cx="5642716" cy="11339"/>
          </a:xfrm>
          <a:prstGeom prst="rect">
            <a:avLst/>
          </a:prstGeom>
          <a:solidFill>
            <a:srgbClr val="002060">
              <a:alpha val="79999"/>
            </a:srgbClr>
          </a:solidFill>
          <a:ln w="0">
            <a:solidFill>
              <a:srgbClr val="385D8A"/>
            </a:solidFill>
            <a:miter lim="800000"/>
            <a:headEnd/>
            <a:tailEnd/>
          </a:ln>
          <a:effectLst>
            <a:outerShdw blurRad="63500" dist="38100" dir="5400000" algn="t" rotWithShape="0">
              <a:srgbClr val="000000">
                <a:alpha val="39999"/>
              </a:srgbClr>
            </a:outerShdw>
          </a:effectLst>
        </p:spPr>
        <p:txBody>
          <a:bodyPr rot="10800000" lIns="21388" tIns="10694" rIns="21388" bIns="10694" anchor="ctr"/>
          <a:lstStyle/>
          <a:p>
            <a:pPr algn="ctr">
              <a:defRPr/>
            </a:pPr>
            <a:endParaRPr lang="zh-CN" altLang="en-US" sz="400">
              <a:solidFill>
                <a:prstClr val="white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Text Box 37"/>
          <p:cNvSpPr txBox="1">
            <a:spLocks noChangeArrowheads="1"/>
          </p:cNvSpPr>
          <p:nvPr userDrawn="1"/>
        </p:nvSpPr>
        <p:spPr bwMode="auto">
          <a:xfrm>
            <a:off x="3720376" y="49449"/>
            <a:ext cx="5460136" cy="283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1388" tIns="10694" rIns="21388" bIns="10694">
            <a:spAutoFit/>
          </a:bodyPr>
          <a:lstStyle>
            <a:lvl1pPr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kumimoji="0" lang="zh-CN" altLang="en-US" sz="1700" dirty="0">
                <a:solidFill>
                  <a:srgbClr val="920B08"/>
                </a:solidFill>
                <a:latin typeface="华文行楷" pitchFamily="2" charset="-122"/>
                <a:ea typeface="华文行楷" pitchFamily="2" charset="-122"/>
              </a:rPr>
              <a:t>数字视频编解码技术国家工程实验室</a:t>
            </a:r>
          </a:p>
        </p:txBody>
      </p:sp>
      <p:pic>
        <p:nvPicPr>
          <p:cNvPr id="8" name="Picture 39" descr="2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9074" y="91470"/>
            <a:ext cx="1108782" cy="102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9" descr="毛体校名_1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4617" y="57200"/>
            <a:ext cx="2168504" cy="707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 userDrawn="1"/>
        </p:nvSpPr>
        <p:spPr>
          <a:xfrm>
            <a:off x="3707904" y="363779"/>
            <a:ext cx="3447972" cy="160096"/>
          </a:xfrm>
          <a:prstGeom prst="rect">
            <a:avLst/>
          </a:prstGeom>
        </p:spPr>
        <p:txBody>
          <a:bodyPr wrap="none" lIns="21388" tIns="10694" rIns="21388" bIns="10694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 i="1" dirty="0">
                <a:gradFill flip="none" rotWithShape="1">
                  <a:gsLst>
                    <a:gs pos="0">
                      <a:srgbClr val="FFFFFF"/>
                    </a:gs>
                    <a:gs pos="16000">
                      <a:srgbClr val="1F1F1F"/>
                    </a:gs>
                    <a:gs pos="17999">
                      <a:srgbClr val="FFFFFF"/>
                    </a:gs>
                    <a:gs pos="42000">
                      <a:srgbClr val="636363"/>
                    </a:gs>
                    <a:gs pos="53000">
                      <a:srgbClr val="CFCFCF"/>
                    </a:gs>
                    <a:gs pos="66000">
                      <a:srgbClr val="CFCFCF"/>
                    </a:gs>
                    <a:gs pos="75999">
                      <a:srgbClr val="1F1F1F"/>
                    </a:gs>
                    <a:gs pos="78999">
                      <a:srgbClr val="FFFFFF"/>
                    </a:gs>
                    <a:gs pos="100000">
                      <a:srgbClr val="7F7F7F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outerShdw blurRad="38100" dist="38100" dir="2700000" algn="tl">
                    <a:srgbClr val="C0C0C0"/>
                  </a:outerShdw>
                  <a:reflection blurRad="6350" stA="60000" endA="900" endPos="58000" dir="5400000" sy="-100000" algn="bl" rotWithShape="0"/>
                </a:effectLst>
                <a:latin typeface="Arial" charset="0"/>
                <a:ea typeface="Arial Unicode MS" pitchFamily="34" charset="-122"/>
                <a:cs typeface="Arial Unicode MS" pitchFamily="34" charset="-122"/>
              </a:rPr>
              <a:t> National Engineering Lab. for Video Technology Peking University</a:t>
            </a:r>
            <a:endParaRPr lang="zh-CN" altLang="en-US" sz="900" i="1" dirty="0">
              <a:gradFill flip="none" rotWithShape="1">
                <a:gsLst>
                  <a:gs pos="0">
                    <a:srgbClr val="FFFFFF"/>
                  </a:gs>
                  <a:gs pos="16000">
                    <a:srgbClr val="1F1F1F"/>
                  </a:gs>
                  <a:gs pos="17999">
                    <a:srgbClr val="FFFFFF"/>
                  </a:gs>
                  <a:gs pos="42000">
                    <a:srgbClr val="636363"/>
                  </a:gs>
                  <a:gs pos="53000">
                    <a:srgbClr val="CFCFCF"/>
                  </a:gs>
                  <a:gs pos="66000">
                    <a:srgbClr val="CFCFCF"/>
                  </a:gs>
                  <a:gs pos="75999">
                    <a:srgbClr val="1F1F1F"/>
                  </a:gs>
                  <a:gs pos="78999">
                    <a:srgbClr val="FFFFFF"/>
                  </a:gs>
                  <a:gs pos="100000">
                    <a:srgbClr val="7F7F7F"/>
                  </a:gs>
                </a:gsLst>
                <a:path path="circle">
                  <a:fillToRect l="100000" t="100000"/>
                </a:path>
                <a:tileRect r="-100000" b="-100000"/>
              </a:gradFill>
              <a:effectLst>
                <a:outerShdw blurRad="38100" dist="38100" dir="2700000" algn="tl">
                  <a:srgbClr val="C0C0C0"/>
                </a:outerShdw>
                <a:reflection blurRad="6350" stA="60000" endA="900" endPos="58000" dir="5400000" sy="-100000" algn="bl" rotWithShape="0"/>
              </a:effectLst>
              <a:latin typeface="Arial" charset="0"/>
              <a:ea typeface="SimSun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89059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hyz\桌面\3_01.gi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>
            <a:spLocks noChangeArrowheads="1"/>
          </p:cNvSpPr>
          <p:nvPr userDrawn="1"/>
        </p:nvSpPr>
        <p:spPr bwMode="auto">
          <a:xfrm>
            <a:off x="0" y="6720921"/>
            <a:ext cx="9144000" cy="137079"/>
          </a:xfrm>
          <a:prstGeom prst="rect">
            <a:avLst/>
          </a:prstGeom>
          <a:solidFill>
            <a:srgbClr val="002060">
              <a:alpha val="79999"/>
            </a:srgbClr>
          </a:solidFill>
          <a:ln w="0">
            <a:solidFill>
              <a:srgbClr val="385D8A"/>
            </a:solidFill>
            <a:miter lim="800000"/>
            <a:headEnd/>
            <a:tailEnd/>
          </a:ln>
        </p:spPr>
        <p:txBody>
          <a:bodyPr lIns="91433" tIns="45716" rIns="91433" bIns="45716" anchor="ctr"/>
          <a:lstStyle/>
          <a:p>
            <a:pPr algn="ctr" defTabSz="914181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 userDrawn="1"/>
        </p:nvSpPr>
        <p:spPr bwMode="auto">
          <a:xfrm>
            <a:off x="7429356" y="6715125"/>
            <a:ext cx="1714644" cy="142875"/>
          </a:xfrm>
          <a:prstGeom prst="rect">
            <a:avLst/>
          </a:prstGeom>
          <a:solidFill>
            <a:srgbClr val="920B08"/>
          </a:solidFill>
          <a:ln w="0">
            <a:solidFill>
              <a:srgbClr val="385D8A"/>
            </a:solidFill>
            <a:miter lim="800000"/>
            <a:headEnd/>
            <a:tailEnd/>
          </a:ln>
        </p:spPr>
        <p:txBody>
          <a:bodyPr lIns="91433" tIns="45716" rIns="91433" bIns="45716" anchor="ctr"/>
          <a:lstStyle/>
          <a:p>
            <a:pPr algn="ctr" defTabSz="914181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  <a:latin typeface="Times New Roman" pitchFamily="18" charset="0"/>
              <a:ea typeface="宋体" pitchFamily="2" charset="-122"/>
            </a:endParaRPr>
          </a:p>
        </p:txBody>
      </p:sp>
      <p:pic>
        <p:nvPicPr>
          <p:cNvPr id="5" name="Picture 16" descr="bot_0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287004"/>
            <a:ext cx="9144000" cy="433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>
            <a:spLocks noChangeArrowheads="1"/>
          </p:cNvSpPr>
          <p:nvPr userDrawn="1"/>
        </p:nvSpPr>
        <p:spPr bwMode="auto">
          <a:xfrm rot="10800000">
            <a:off x="3501284" y="288018"/>
            <a:ext cx="5642716" cy="11339"/>
          </a:xfrm>
          <a:prstGeom prst="rect">
            <a:avLst/>
          </a:prstGeom>
          <a:solidFill>
            <a:srgbClr val="002060">
              <a:alpha val="79999"/>
            </a:srgbClr>
          </a:solidFill>
          <a:ln w="0">
            <a:solidFill>
              <a:srgbClr val="385D8A"/>
            </a:solidFill>
            <a:miter lim="800000"/>
            <a:headEnd/>
            <a:tailEnd/>
          </a:ln>
          <a:effectLst>
            <a:outerShdw blurRad="63500" dist="38100" dir="5400000" algn="t" rotWithShape="0">
              <a:srgbClr val="000000">
                <a:alpha val="39999"/>
              </a:srgbClr>
            </a:outerShdw>
          </a:effectLst>
        </p:spPr>
        <p:txBody>
          <a:bodyPr rot="10800000" lIns="21388" tIns="10694" rIns="21388" bIns="10694" anchor="ctr"/>
          <a:lstStyle/>
          <a:p>
            <a:pPr algn="ctr">
              <a:defRPr/>
            </a:pPr>
            <a:endParaRPr lang="zh-CN" altLang="en-US" sz="400">
              <a:solidFill>
                <a:prstClr val="white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Text Box 37"/>
          <p:cNvSpPr txBox="1">
            <a:spLocks noChangeArrowheads="1"/>
          </p:cNvSpPr>
          <p:nvPr userDrawn="1"/>
        </p:nvSpPr>
        <p:spPr bwMode="auto">
          <a:xfrm>
            <a:off x="3720376" y="49449"/>
            <a:ext cx="5460136" cy="283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1388" tIns="10694" rIns="21388" bIns="10694">
            <a:spAutoFit/>
          </a:bodyPr>
          <a:lstStyle>
            <a:lvl1pPr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kumimoji="0" lang="zh-CN" altLang="en-US" sz="1700" dirty="0">
                <a:solidFill>
                  <a:srgbClr val="920B08"/>
                </a:solidFill>
                <a:latin typeface="华文行楷" pitchFamily="2" charset="-122"/>
                <a:ea typeface="华文行楷" pitchFamily="2" charset="-122"/>
              </a:rPr>
              <a:t>数字视频编解码技术国家工程实验室</a:t>
            </a:r>
          </a:p>
        </p:txBody>
      </p:sp>
      <p:pic>
        <p:nvPicPr>
          <p:cNvPr id="8" name="Picture 39" descr="2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9074" y="91470"/>
            <a:ext cx="1108782" cy="102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9" descr="毛体校名_1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4617" y="57200"/>
            <a:ext cx="2168504" cy="707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 userDrawn="1"/>
        </p:nvSpPr>
        <p:spPr>
          <a:xfrm>
            <a:off x="3707904" y="363779"/>
            <a:ext cx="3447972" cy="160096"/>
          </a:xfrm>
          <a:prstGeom prst="rect">
            <a:avLst/>
          </a:prstGeom>
        </p:spPr>
        <p:txBody>
          <a:bodyPr wrap="none" lIns="21388" tIns="10694" rIns="21388" bIns="10694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 i="1" dirty="0">
                <a:gradFill flip="none" rotWithShape="1">
                  <a:gsLst>
                    <a:gs pos="0">
                      <a:srgbClr val="FFFFFF"/>
                    </a:gs>
                    <a:gs pos="16000">
                      <a:srgbClr val="1F1F1F"/>
                    </a:gs>
                    <a:gs pos="17999">
                      <a:srgbClr val="FFFFFF"/>
                    </a:gs>
                    <a:gs pos="42000">
                      <a:srgbClr val="636363"/>
                    </a:gs>
                    <a:gs pos="53000">
                      <a:srgbClr val="CFCFCF"/>
                    </a:gs>
                    <a:gs pos="66000">
                      <a:srgbClr val="CFCFCF"/>
                    </a:gs>
                    <a:gs pos="75999">
                      <a:srgbClr val="1F1F1F"/>
                    </a:gs>
                    <a:gs pos="78999">
                      <a:srgbClr val="FFFFFF"/>
                    </a:gs>
                    <a:gs pos="100000">
                      <a:srgbClr val="7F7F7F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outerShdw blurRad="38100" dist="38100" dir="2700000" algn="tl">
                    <a:srgbClr val="C0C0C0"/>
                  </a:outerShdw>
                  <a:reflection blurRad="6350" stA="60000" endA="900" endPos="58000" dir="5400000" sy="-100000" algn="bl" rotWithShape="0"/>
                </a:effectLst>
                <a:latin typeface="Arial" charset="0"/>
                <a:ea typeface="Arial Unicode MS" pitchFamily="34" charset="-122"/>
                <a:cs typeface="Arial Unicode MS" pitchFamily="34" charset="-122"/>
              </a:rPr>
              <a:t> National Engineering Lab. for Video Technology Peking University</a:t>
            </a:r>
            <a:endParaRPr lang="zh-CN" altLang="en-US" sz="900" i="1" dirty="0">
              <a:gradFill flip="none" rotWithShape="1">
                <a:gsLst>
                  <a:gs pos="0">
                    <a:srgbClr val="FFFFFF"/>
                  </a:gs>
                  <a:gs pos="16000">
                    <a:srgbClr val="1F1F1F"/>
                  </a:gs>
                  <a:gs pos="17999">
                    <a:srgbClr val="FFFFFF"/>
                  </a:gs>
                  <a:gs pos="42000">
                    <a:srgbClr val="636363"/>
                  </a:gs>
                  <a:gs pos="53000">
                    <a:srgbClr val="CFCFCF"/>
                  </a:gs>
                  <a:gs pos="66000">
                    <a:srgbClr val="CFCFCF"/>
                  </a:gs>
                  <a:gs pos="75999">
                    <a:srgbClr val="1F1F1F"/>
                  </a:gs>
                  <a:gs pos="78999">
                    <a:srgbClr val="FFFFFF"/>
                  </a:gs>
                  <a:gs pos="100000">
                    <a:srgbClr val="7F7F7F"/>
                  </a:gs>
                </a:gsLst>
                <a:path path="circle">
                  <a:fillToRect l="100000" t="100000"/>
                </a:path>
                <a:tileRect r="-100000" b="-100000"/>
              </a:gradFill>
              <a:effectLst>
                <a:outerShdw blurRad="38100" dist="38100" dir="2700000" algn="tl">
                  <a:srgbClr val="C0C0C0"/>
                </a:outerShdw>
                <a:reflection blurRad="6350" stA="60000" endA="900" endPos="58000" dir="5400000" sy="-100000" algn="bl" rotWithShape="0"/>
              </a:effectLst>
              <a:latin typeface="Arial" charset="0"/>
              <a:ea typeface="SimSun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69798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hyz\桌面\3_01.gi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>
            <a:spLocks noChangeArrowheads="1"/>
          </p:cNvSpPr>
          <p:nvPr userDrawn="1"/>
        </p:nvSpPr>
        <p:spPr bwMode="auto">
          <a:xfrm>
            <a:off x="0" y="6720921"/>
            <a:ext cx="9144000" cy="137079"/>
          </a:xfrm>
          <a:prstGeom prst="rect">
            <a:avLst/>
          </a:prstGeom>
          <a:solidFill>
            <a:srgbClr val="002060">
              <a:alpha val="79999"/>
            </a:srgbClr>
          </a:solidFill>
          <a:ln w="0">
            <a:solidFill>
              <a:srgbClr val="385D8A"/>
            </a:solidFill>
            <a:miter lim="800000"/>
            <a:headEnd/>
            <a:tailEnd/>
          </a:ln>
        </p:spPr>
        <p:txBody>
          <a:bodyPr lIns="91433" tIns="45716" rIns="91433" bIns="45716" anchor="ctr"/>
          <a:lstStyle/>
          <a:p>
            <a:pPr algn="ctr" defTabSz="914181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 userDrawn="1"/>
        </p:nvSpPr>
        <p:spPr bwMode="auto">
          <a:xfrm>
            <a:off x="7429356" y="6715125"/>
            <a:ext cx="1714644" cy="142875"/>
          </a:xfrm>
          <a:prstGeom prst="rect">
            <a:avLst/>
          </a:prstGeom>
          <a:solidFill>
            <a:srgbClr val="920B08"/>
          </a:solidFill>
          <a:ln w="0">
            <a:solidFill>
              <a:srgbClr val="385D8A"/>
            </a:solidFill>
            <a:miter lim="800000"/>
            <a:headEnd/>
            <a:tailEnd/>
          </a:ln>
        </p:spPr>
        <p:txBody>
          <a:bodyPr lIns="91433" tIns="45716" rIns="91433" bIns="45716" anchor="ctr"/>
          <a:lstStyle/>
          <a:p>
            <a:pPr algn="ctr" defTabSz="914181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  <a:latin typeface="Times New Roman" pitchFamily="18" charset="0"/>
              <a:ea typeface="宋体" pitchFamily="2" charset="-122"/>
            </a:endParaRPr>
          </a:p>
        </p:txBody>
      </p:sp>
      <p:pic>
        <p:nvPicPr>
          <p:cNvPr id="5" name="Picture 16" descr="bot_0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287004"/>
            <a:ext cx="9144000" cy="433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>
            <a:spLocks noChangeArrowheads="1"/>
          </p:cNvSpPr>
          <p:nvPr userDrawn="1"/>
        </p:nvSpPr>
        <p:spPr bwMode="auto">
          <a:xfrm rot="10800000">
            <a:off x="3501284" y="288018"/>
            <a:ext cx="5642716" cy="11339"/>
          </a:xfrm>
          <a:prstGeom prst="rect">
            <a:avLst/>
          </a:prstGeom>
          <a:solidFill>
            <a:srgbClr val="002060">
              <a:alpha val="79999"/>
            </a:srgbClr>
          </a:solidFill>
          <a:ln w="0">
            <a:solidFill>
              <a:srgbClr val="385D8A"/>
            </a:solidFill>
            <a:miter lim="800000"/>
            <a:headEnd/>
            <a:tailEnd/>
          </a:ln>
          <a:effectLst>
            <a:outerShdw blurRad="63500" dist="38100" dir="5400000" algn="t" rotWithShape="0">
              <a:srgbClr val="000000">
                <a:alpha val="39999"/>
              </a:srgbClr>
            </a:outerShdw>
          </a:effectLst>
        </p:spPr>
        <p:txBody>
          <a:bodyPr rot="10800000" lIns="21388" tIns="10694" rIns="21388" bIns="10694" anchor="ctr"/>
          <a:lstStyle/>
          <a:p>
            <a:pPr algn="ctr">
              <a:defRPr/>
            </a:pPr>
            <a:endParaRPr lang="zh-CN" altLang="en-US" sz="400">
              <a:solidFill>
                <a:prstClr val="white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Text Box 37"/>
          <p:cNvSpPr txBox="1">
            <a:spLocks noChangeArrowheads="1"/>
          </p:cNvSpPr>
          <p:nvPr userDrawn="1"/>
        </p:nvSpPr>
        <p:spPr bwMode="auto">
          <a:xfrm>
            <a:off x="3720376" y="49449"/>
            <a:ext cx="5460136" cy="283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1388" tIns="10694" rIns="21388" bIns="10694">
            <a:spAutoFit/>
          </a:bodyPr>
          <a:lstStyle>
            <a:lvl1pPr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77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kumimoji="0" lang="zh-CN" altLang="en-US" sz="1700" dirty="0">
                <a:solidFill>
                  <a:srgbClr val="920B08"/>
                </a:solidFill>
                <a:latin typeface="华文行楷" pitchFamily="2" charset="-122"/>
                <a:ea typeface="华文行楷" pitchFamily="2" charset="-122"/>
              </a:rPr>
              <a:t>数字视频编解码技术国家工程实验室</a:t>
            </a:r>
          </a:p>
        </p:txBody>
      </p:sp>
      <p:pic>
        <p:nvPicPr>
          <p:cNvPr id="8" name="Picture 39" descr="2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9074" y="91470"/>
            <a:ext cx="1108782" cy="102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9" descr="毛体校名_1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4617" y="57200"/>
            <a:ext cx="2168504" cy="707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 userDrawn="1"/>
        </p:nvSpPr>
        <p:spPr>
          <a:xfrm>
            <a:off x="3707904" y="363779"/>
            <a:ext cx="3447972" cy="160096"/>
          </a:xfrm>
          <a:prstGeom prst="rect">
            <a:avLst/>
          </a:prstGeom>
        </p:spPr>
        <p:txBody>
          <a:bodyPr wrap="none" lIns="21388" tIns="10694" rIns="21388" bIns="10694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 i="1" dirty="0">
                <a:gradFill flip="none" rotWithShape="1">
                  <a:gsLst>
                    <a:gs pos="0">
                      <a:srgbClr val="FFFFFF"/>
                    </a:gs>
                    <a:gs pos="16000">
                      <a:srgbClr val="1F1F1F"/>
                    </a:gs>
                    <a:gs pos="17999">
                      <a:srgbClr val="FFFFFF"/>
                    </a:gs>
                    <a:gs pos="42000">
                      <a:srgbClr val="636363"/>
                    </a:gs>
                    <a:gs pos="53000">
                      <a:srgbClr val="CFCFCF"/>
                    </a:gs>
                    <a:gs pos="66000">
                      <a:srgbClr val="CFCFCF"/>
                    </a:gs>
                    <a:gs pos="75999">
                      <a:srgbClr val="1F1F1F"/>
                    </a:gs>
                    <a:gs pos="78999">
                      <a:srgbClr val="FFFFFF"/>
                    </a:gs>
                    <a:gs pos="100000">
                      <a:srgbClr val="7F7F7F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outerShdw blurRad="38100" dist="38100" dir="2700000" algn="tl">
                    <a:srgbClr val="C0C0C0"/>
                  </a:outerShdw>
                  <a:reflection blurRad="6350" stA="60000" endA="900" endPos="58000" dir="5400000" sy="-100000" algn="bl" rotWithShape="0"/>
                </a:effectLst>
                <a:latin typeface="Arial" charset="0"/>
                <a:ea typeface="Arial Unicode MS" pitchFamily="34" charset="-122"/>
                <a:cs typeface="Arial Unicode MS" pitchFamily="34" charset="-122"/>
              </a:rPr>
              <a:t> National Engineering Lab. for Video Technology Peking University</a:t>
            </a:r>
            <a:endParaRPr lang="zh-CN" altLang="en-US" sz="900" i="1" dirty="0">
              <a:gradFill flip="none" rotWithShape="1">
                <a:gsLst>
                  <a:gs pos="0">
                    <a:srgbClr val="FFFFFF"/>
                  </a:gs>
                  <a:gs pos="16000">
                    <a:srgbClr val="1F1F1F"/>
                  </a:gs>
                  <a:gs pos="17999">
                    <a:srgbClr val="FFFFFF"/>
                  </a:gs>
                  <a:gs pos="42000">
                    <a:srgbClr val="636363"/>
                  </a:gs>
                  <a:gs pos="53000">
                    <a:srgbClr val="CFCFCF"/>
                  </a:gs>
                  <a:gs pos="66000">
                    <a:srgbClr val="CFCFCF"/>
                  </a:gs>
                  <a:gs pos="75999">
                    <a:srgbClr val="1F1F1F"/>
                  </a:gs>
                  <a:gs pos="78999">
                    <a:srgbClr val="FFFFFF"/>
                  </a:gs>
                  <a:gs pos="100000">
                    <a:srgbClr val="7F7F7F"/>
                  </a:gs>
                </a:gsLst>
                <a:path path="circle">
                  <a:fillToRect l="100000" t="100000"/>
                </a:path>
                <a:tileRect r="-100000" b="-100000"/>
              </a:gradFill>
              <a:effectLst>
                <a:outerShdw blurRad="38100" dist="38100" dir="2700000" algn="tl">
                  <a:srgbClr val="C0C0C0"/>
                </a:outerShdw>
                <a:reflection blurRad="6350" stA="60000" endA="900" endPos="58000" dir="5400000" sy="-100000" algn="bl" rotWithShape="0"/>
              </a:effectLst>
              <a:latin typeface="Arial" charset="0"/>
              <a:ea typeface="SimSun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69798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7C08C-D11F-4A09-A090-7205BB80126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2014/3/31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8D2C569-8865-4945-A03F-87D7F0515B8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729354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7A5273-D405-4489-A525-21D430F2A01C}" type="datetime1">
              <a:rPr lang="zh-CN" altLang="en-US" smtClean="0"/>
              <a:pPr>
                <a:defRPr/>
              </a:pPr>
              <a:t>2014/3/31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8EE054-7A35-444F-B422-6A20C60D2D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32E115-6CCD-45C2-9483-75B38079D887}" type="datetime1">
              <a:rPr lang="zh-CN" altLang="en-US" smtClean="0"/>
              <a:pPr>
                <a:defRPr/>
              </a:pPr>
              <a:t>2014/3/31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3C58D-2A44-4157-ABE1-4A7097BE906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56B763-A965-41DF-BAA2-5112A2B78AA9}" type="datetime1">
              <a:rPr lang="zh-CN" altLang="en-US" smtClean="0"/>
              <a:pPr>
                <a:defRPr/>
              </a:pPr>
              <a:t>2014/3/31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13D1BF-5A13-460E-A8E1-5E061E84AA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E2F09F-A803-4AD1-A4B7-64FC000D7D75}" type="datetime1">
              <a:rPr lang="zh-CN" altLang="en-US" smtClean="0"/>
              <a:pPr>
                <a:defRPr/>
              </a:pPr>
              <a:t>2014/3/31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E9C622-7C21-41A2-BA93-4910C0BEB6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CC253E-CE9C-4D16-AEB4-6F958C20087D}" type="datetime1">
              <a:rPr lang="zh-CN" altLang="en-US" smtClean="0"/>
              <a:pPr>
                <a:defRPr/>
              </a:pPr>
              <a:t>2014/3/31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0D14F-CAB8-47E3-8D1D-BEBEE69281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6099D7-9373-4A1C-9070-BC942D471E38}" type="datetime1">
              <a:rPr lang="zh-CN" altLang="en-US" smtClean="0"/>
              <a:pPr>
                <a:defRPr/>
              </a:pPr>
              <a:t>2014/3/31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9CB4F1-1307-4A7B-A189-20A3BB3E42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09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CBBD9D9-B5B1-448B-916B-A39C08B8269F}" type="datetime1">
              <a:rPr lang="zh-CN" altLang="en-US" smtClean="0"/>
              <a:pPr>
                <a:defRPr/>
              </a:pPr>
              <a:t>2014/3/31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99FB03F-B8E3-4C8B-A413-F9D5A33BA8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40" r:id="rId1"/>
    <p:sldLayoutId id="2147484341" r:id="rId2"/>
    <p:sldLayoutId id="2147484342" r:id="rId3"/>
    <p:sldLayoutId id="2147484343" r:id="rId4"/>
    <p:sldLayoutId id="2147484344" r:id="rId5"/>
    <p:sldLayoutId id="2147484345" r:id="rId6"/>
    <p:sldLayoutId id="2147484346" r:id="rId7"/>
    <p:sldLayoutId id="2147484347" r:id="rId8"/>
    <p:sldLayoutId id="2147484348" r:id="rId9"/>
    <p:sldLayoutId id="2147484349" r:id="rId10"/>
    <p:sldLayoutId id="2147484350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123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51558AD-B947-42FB-93AD-EA5840369B93}" type="datetime1">
              <a:rPr lang="zh-CN" altLang="en-US" smtClean="0"/>
              <a:pPr>
                <a:defRPr/>
              </a:pPr>
              <a:t>2014/3/31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EFF046E-BAA7-44E1-956A-01940F61DD3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51" r:id="rId1"/>
    <p:sldLayoutId id="2147484352" r:id="rId2"/>
    <p:sldLayoutId id="2147484353" r:id="rId3"/>
    <p:sldLayoutId id="2147484354" r:id="rId4"/>
    <p:sldLayoutId id="2147484355" r:id="rId5"/>
    <p:sldLayoutId id="2147484356" r:id="rId6"/>
    <p:sldLayoutId id="2147484357" r:id="rId7"/>
    <p:sldLayoutId id="2147484358" r:id="rId8"/>
    <p:sldLayoutId id="2147484359" r:id="rId9"/>
    <p:sldLayoutId id="2147484360" r:id="rId10"/>
    <p:sldLayoutId id="214748436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74675" y="304800"/>
            <a:ext cx="800100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8" y="1341438"/>
            <a:ext cx="8001000" cy="496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3771900" y="6584950"/>
            <a:ext cx="1555750" cy="2730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200" b="0" i="0">
                <a:latin typeface="Verdana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2255E390-17FE-42BD-876A-70BD36B3D65E}" type="datetime1">
              <a:rPr lang="zh-CN" altLang="en-US" smtClean="0"/>
              <a:pPr>
                <a:defRPr/>
              </a:pPr>
              <a:t>2014/3/31</a:t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8439150" y="6540500"/>
            <a:ext cx="704850" cy="3175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b="0" i="0"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62" r:id="rId1"/>
    <p:sldLayoutId id="2147484363" r:id="rId2"/>
    <p:sldLayoutId id="2147484364" r:id="rId3"/>
    <p:sldLayoutId id="2147484367" r:id="rId4"/>
    <p:sldLayoutId id="2147484368" r:id="rId5"/>
    <p:sldLayoutId id="2147484369" r:id="rId6"/>
    <p:sldLayoutId id="2147484370" r:id="rId7"/>
    <p:sldLayoutId id="2147484371" r:id="rId8"/>
    <p:sldLayoutId id="2147484372" r:id="rId9"/>
    <p:sldLayoutId id="2147484373" r:id="rId10"/>
    <p:sldLayoutId id="2147484374" r:id="rId11"/>
    <p:sldLayoutId id="2147484375" r:id="rId12"/>
  </p:sldLayoutIdLst>
  <p:transition>
    <p:sndAc>
      <p:stSnd>
        <p:snd r:embed="rId14" name="camera.wav"/>
      </p:stSnd>
    </p:sndAc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Book Antiqua" pitchFamily="18" charset="0"/>
          <a:ea typeface="黑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Book Antiqua" pitchFamily="18" charset="0"/>
          <a:ea typeface="黑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Book Antiqua" pitchFamily="18" charset="0"/>
          <a:ea typeface="黑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Book Antiqua" pitchFamily="18" charset="0"/>
          <a:ea typeface="黑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  <a:ea typeface="黑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  <a:ea typeface="黑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  <a:ea typeface="黑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  <a:ea typeface="黑体" pitchFamily="2" charset="-122"/>
        </a:defRPr>
      </a:lvl9pPr>
    </p:titleStyle>
    <p:bodyStyle>
      <a:lvl1pPr marL="469900" indent="-469900" algn="l" rtl="0" eaLnBrk="0" fontAlgn="base" hangingPunct="0">
        <a:spcBef>
          <a:spcPct val="1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eaLnBrk="0" fontAlgn="base" hangingPunct="0">
        <a:spcBef>
          <a:spcPct val="1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400">
          <a:solidFill>
            <a:srgbClr val="0000FF"/>
          </a:solidFill>
          <a:latin typeface="+mn-lt"/>
          <a:ea typeface="+mn-ea"/>
        </a:defRPr>
      </a:lvl2pPr>
      <a:lvl3pPr marL="1304925" indent="-395288" algn="l" rtl="0" eaLnBrk="0" fontAlgn="base" hangingPunct="0">
        <a:spcBef>
          <a:spcPct val="10000"/>
        </a:spcBef>
        <a:spcAft>
          <a:spcPct val="0"/>
        </a:spcAft>
        <a:buClr>
          <a:schemeClr val="accent2"/>
        </a:buClr>
        <a:buFont typeface="Wingdings" pitchFamily="2" charset="2"/>
        <a:buChar char="p"/>
        <a:defRPr sz="2000">
          <a:solidFill>
            <a:srgbClr val="009900"/>
          </a:solidFill>
          <a:latin typeface="+mn-lt"/>
          <a:ea typeface="+mn-ea"/>
        </a:defRPr>
      </a:lvl3pPr>
      <a:lvl4pPr marL="1693863" indent="-387350" algn="l" rtl="0" eaLnBrk="0" fontAlgn="base" hangingPunct="0">
        <a:spcBef>
          <a:spcPct val="1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93913" indent="-398463" algn="l" rtl="0" eaLnBrk="0" fontAlgn="base" hangingPunct="0">
        <a:spcBef>
          <a:spcPct val="1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51113" indent="-398463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>
          <a:solidFill>
            <a:schemeClr val="tx1"/>
          </a:solidFill>
          <a:latin typeface="+mn-lt"/>
          <a:ea typeface="+mn-ea"/>
        </a:defRPr>
      </a:lvl6pPr>
      <a:lvl7pPr marL="3008313" indent="-398463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>
          <a:solidFill>
            <a:schemeClr val="tx1"/>
          </a:solidFill>
          <a:latin typeface="+mn-lt"/>
          <a:ea typeface="+mn-ea"/>
        </a:defRPr>
      </a:lvl7pPr>
      <a:lvl8pPr marL="3465513" indent="-398463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>
          <a:solidFill>
            <a:schemeClr val="tx1"/>
          </a:solidFill>
          <a:latin typeface="+mn-lt"/>
          <a:ea typeface="+mn-ea"/>
        </a:defRPr>
      </a:lvl8pPr>
      <a:lvl9pPr marL="3922713" indent="-398463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4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9.png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oleObject" Target="../embeddings/oleObject7.bin"/><Relationship Id="rId18" Type="http://schemas.openxmlformats.org/officeDocument/2006/relationships/oleObject" Target="../embeddings/oleObject12.bin"/><Relationship Id="rId26" Type="http://schemas.openxmlformats.org/officeDocument/2006/relationships/oleObject" Target="../embeddings/oleObject20.bin"/><Relationship Id="rId3" Type="http://schemas.openxmlformats.org/officeDocument/2006/relationships/notesSlide" Target="../notesSlides/notesSlide2.xml"/><Relationship Id="rId21" Type="http://schemas.openxmlformats.org/officeDocument/2006/relationships/oleObject" Target="../embeddings/oleObject15.bin"/><Relationship Id="rId34" Type="http://schemas.openxmlformats.org/officeDocument/2006/relationships/image" Target="../media/image24.jpeg"/><Relationship Id="rId7" Type="http://schemas.openxmlformats.org/officeDocument/2006/relationships/image" Target="../media/image16.jpeg"/><Relationship Id="rId12" Type="http://schemas.openxmlformats.org/officeDocument/2006/relationships/oleObject" Target="../embeddings/oleObject6.bin"/><Relationship Id="rId17" Type="http://schemas.openxmlformats.org/officeDocument/2006/relationships/oleObject" Target="../embeddings/oleObject11.bin"/><Relationship Id="rId25" Type="http://schemas.openxmlformats.org/officeDocument/2006/relationships/oleObject" Target="../embeddings/oleObject19.bin"/><Relationship Id="rId33" Type="http://schemas.openxmlformats.org/officeDocument/2006/relationships/image" Target="../media/image23.png"/><Relationship Id="rId2" Type="http://schemas.openxmlformats.org/officeDocument/2006/relationships/slideLayout" Target="../slideLayouts/slideLayout24.xml"/><Relationship Id="rId16" Type="http://schemas.openxmlformats.org/officeDocument/2006/relationships/oleObject" Target="../embeddings/oleObject10.bin"/><Relationship Id="rId20" Type="http://schemas.openxmlformats.org/officeDocument/2006/relationships/oleObject" Target="../embeddings/oleObject14.bin"/><Relationship Id="rId29" Type="http://schemas.openxmlformats.org/officeDocument/2006/relationships/oleObject" Target="../embeddings/oleObject21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15.jpeg"/><Relationship Id="rId11" Type="http://schemas.openxmlformats.org/officeDocument/2006/relationships/oleObject" Target="../embeddings/oleObject5.bin"/><Relationship Id="rId24" Type="http://schemas.openxmlformats.org/officeDocument/2006/relationships/oleObject" Target="../embeddings/oleObject18.bin"/><Relationship Id="rId32" Type="http://schemas.openxmlformats.org/officeDocument/2006/relationships/image" Target="../media/image22.jpeg"/><Relationship Id="rId37" Type="http://schemas.openxmlformats.org/officeDocument/2006/relationships/image" Target="../media/image27.jpeg"/><Relationship Id="rId5" Type="http://schemas.openxmlformats.org/officeDocument/2006/relationships/image" Target="../media/image14.jpeg"/><Relationship Id="rId15" Type="http://schemas.openxmlformats.org/officeDocument/2006/relationships/oleObject" Target="../embeddings/oleObject9.bin"/><Relationship Id="rId23" Type="http://schemas.openxmlformats.org/officeDocument/2006/relationships/oleObject" Target="../embeddings/oleObject17.bin"/><Relationship Id="rId28" Type="http://schemas.openxmlformats.org/officeDocument/2006/relationships/image" Target="../media/image19.jpeg"/><Relationship Id="rId36" Type="http://schemas.openxmlformats.org/officeDocument/2006/relationships/image" Target="../media/image26.jpeg"/><Relationship Id="rId10" Type="http://schemas.openxmlformats.org/officeDocument/2006/relationships/oleObject" Target="../embeddings/oleObject4.bin"/><Relationship Id="rId19" Type="http://schemas.openxmlformats.org/officeDocument/2006/relationships/oleObject" Target="../embeddings/oleObject13.bin"/><Relationship Id="rId31" Type="http://schemas.openxmlformats.org/officeDocument/2006/relationships/image" Target="../media/image21.png"/><Relationship Id="rId4" Type="http://schemas.openxmlformats.org/officeDocument/2006/relationships/audio" Target="../media/audio1.wav"/><Relationship Id="rId9" Type="http://schemas.openxmlformats.org/officeDocument/2006/relationships/oleObject" Target="../embeddings/oleObject3.bin"/><Relationship Id="rId14" Type="http://schemas.openxmlformats.org/officeDocument/2006/relationships/oleObject" Target="../embeddings/oleObject8.bin"/><Relationship Id="rId22" Type="http://schemas.openxmlformats.org/officeDocument/2006/relationships/oleObject" Target="../embeddings/oleObject16.bin"/><Relationship Id="rId27" Type="http://schemas.openxmlformats.org/officeDocument/2006/relationships/image" Target="../media/image18.jpeg"/><Relationship Id="rId30" Type="http://schemas.openxmlformats.org/officeDocument/2006/relationships/image" Target="../media/image20.jpeg"/><Relationship Id="rId35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jpeg"/><Relationship Id="rId7" Type="http://schemas.openxmlformats.org/officeDocument/2006/relationships/image" Target="../media/image3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6.jpeg"/><Relationship Id="rId11" Type="http://schemas.openxmlformats.org/officeDocument/2006/relationships/image" Target="../media/image41.png"/><Relationship Id="rId5" Type="http://schemas.openxmlformats.org/officeDocument/2006/relationships/image" Target="../media/image35.jpeg"/><Relationship Id="rId10" Type="http://schemas.openxmlformats.org/officeDocument/2006/relationships/image" Target="../media/image40.png"/><Relationship Id="rId4" Type="http://schemas.openxmlformats.org/officeDocument/2006/relationships/image" Target="../media/image34.jpeg"/><Relationship Id="rId9" Type="http://schemas.openxmlformats.org/officeDocument/2006/relationships/image" Target="../media/image3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6" name="Rectangle 7"/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7046913" y="6481763"/>
            <a:ext cx="2133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478AA93D-C5CE-4F4A-BF93-0F27A367595A}" type="slidenum">
              <a:rPr lang="zh-CN" altLang="en-US" sz="1400">
                <a:solidFill>
                  <a:srgbClr val="000000"/>
                </a:solidFill>
                <a:ea typeface="黑体" panose="02010609060101010101" pitchFamily="49" charset="-122"/>
              </a:rPr>
              <a:pPr eaLnBrk="1" hangingPunct="1"/>
              <a:t>1</a:t>
            </a:fld>
            <a:endParaRPr lang="en-US" altLang="zh-CN" sz="140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95237" name="Rectangle 7"/>
          <p:cNvSpPr txBox="1">
            <a:spLocks noGrp="1" noChangeArrowheads="1"/>
          </p:cNvSpPr>
          <p:nvPr/>
        </p:nvSpPr>
        <p:spPr bwMode="auto">
          <a:xfrm>
            <a:off x="7046913" y="6481763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7E8E2404-35D3-4D48-9BC0-E53CC70C85D9}" type="slidenum">
              <a:rPr lang="zh-CN" altLang="en-US" sz="1400">
                <a:solidFill>
                  <a:srgbClr val="000000"/>
                </a:solidFill>
                <a:ea typeface="黑体" panose="02010609060101010101" pitchFamily="49" charset="-122"/>
              </a:rPr>
              <a:pPr algn="r" eaLnBrk="1" hangingPunct="1"/>
              <a:t>1</a:t>
            </a:fld>
            <a:endParaRPr lang="en-US" altLang="zh-CN" sz="140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95238" name="灯片编号占位符 3"/>
          <p:cNvSpPr txBox="1">
            <a:spLocks noGrp="1"/>
          </p:cNvSpPr>
          <p:nvPr/>
        </p:nvSpPr>
        <p:spPr bwMode="auto">
          <a:xfrm>
            <a:off x="7046913" y="6481763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BFF3E617-7535-4352-A6D1-CCF216408976}" type="slidenum">
              <a:rPr lang="zh-CN" altLang="en-US" sz="1400">
                <a:solidFill>
                  <a:srgbClr val="000000"/>
                </a:solidFill>
                <a:ea typeface="黑体" panose="02010609060101010101" pitchFamily="49" charset="-122"/>
              </a:rPr>
              <a:pPr algn="r" eaLnBrk="1" hangingPunct="1"/>
              <a:t>1</a:t>
            </a:fld>
            <a:endParaRPr lang="en-US" altLang="zh-CN" sz="140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graphicFrame>
        <p:nvGraphicFramePr>
          <p:cNvPr id="95234" name="Object 20"/>
          <p:cNvGraphicFramePr>
            <a:graphicFrameLocks noChangeAspect="1"/>
          </p:cNvGraphicFramePr>
          <p:nvPr>
            <p:extLst/>
          </p:nvPr>
        </p:nvGraphicFramePr>
        <p:xfrm>
          <a:off x="-1588" y="4149080"/>
          <a:ext cx="9144001" cy="2735735"/>
        </p:xfrm>
        <a:graphic>
          <a:graphicData uri="http://schemas.openxmlformats.org/presentationml/2006/ole">
            <p:oleObj spid="_x0000_s2162" name="Image" r:id="rId4" imgW="11326984" imgH="4571429" progId="">
              <p:embed/>
            </p:oleObj>
          </a:graphicData>
        </a:graphic>
      </p:graphicFrame>
      <p:pic>
        <p:nvPicPr>
          <p:cNvPr id="3" name="Picture 10" descr="buaaname"/>
          <p:cNvPicPr>
            <a:picLocks noChangeAspect="1" noChangeArrowheads="1"/>
          </p:cNvPicPr>
          <p:nvPr/>
        </p:nvPicPr>
        <p:blipFill>
          <a:blip r:embed="rId5">
            <a:lum bright="100000" contrast="18000"/>
          </a:blip>
          <a:srcRect/>
          <a:stretch>
            <a:fillRect/>
          </a:stretch>
        </p:blipFill>
        <p:spPr bwMode="auto">
          <a:xfrm>
            <a:off x="3276600" y="112241"/>
            <a:ext cx="3455988" cy="652463"/>
          </a:xfrm>
          <a:prstGeom prst="rect">
            <a:avLst/>
          </a:prstGeom>
          <a:noFill/>
          <a:ln>
            <a:noFill/>
          </a:ln>
          <a:effectLst>
            <a:outerShdw blurRad="63500" dist="38099" dir="2700000" algn="ctr" rotWithShape="0">
              <a:schemeClr val="tx1">
                <a:alpha val="74998"/>
              </a:schemeClr>
            </a:outerShdw>
          </a:effectLst>
          <a:extLst/>
        </p:spPr>
      </p:pic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309977" y="4604465"/>
            <a:ext cx="8366479" cy="175650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chemeClr val="tx1">
                <a:alpha val="74997"/>
              </a:schemeClr>
            </a:outerShdw>
          </a:effectLst>
          <a:extLst/>
        </p:spPr>
        <p:txBody>
          <a:bodyPr wrap="square" lIns="90000" tIns="46800" rIns="90000" bIns="46800" anchor="ctr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FFFF00"/>
                </a:solidFill>
                <a:ea typeface="黑体" pitchFamily="49" charset="-122"/>
                <a:cs typeface="Calibri" pitchFamily="34" charset="0"/>
              </a:rPr>
              <a:t>田永鸿、黄铁军</a:t>
            </a:r>
            <a:endParaRPr lang="en-US" altLang="zh-CN" sz="2400" dirty="0" smtClean="0">
              <a:solidFill>
                <a:schemeClr val="bg1"/>
              </a:solidFill>
              <a:ea typeface="黑体" pitchFamily="49" charset="-122"/>
              <a:cs typeface="Calibri" pitchFamily="34" charset="0"/>
            </a:endParaRPr>
          </a:p>
          <a:p>
            <a:pPr lvl="0" algn="ctr"/>
            <a:endParaRPr lang="en-US" altLang="zh-CN" sz="2400" dirty="0" smtClean="0">
              <a:solidFill>
                <a:schemeClr val="bg1"/>
              </a:solidFill>
              <a:ea typeface="黑体" pitchFamily="49" charset="-122"/>
              <a:cs typeface="Calibri" pitchFamily="34" charset="0"/>
            </a:endParaRPr>
          </a:p>
          <a:p>
            <a:pPr lvl="0" algn="ctr"/>
            <a:r>
              <a:rPr lang="zh-CN" altLang="en-US" sz="2400" dirty="0" smtClean="0">
                <a:solidFill>
                  <a:schemeClr val="bg1"/>
                </a:solidFill>
                <a:ea typeface="黑体" pitchFamily="49" charset="-122"/>
                <a:cs typeface="Calibri" pitchFamily="34" charset="0"/>
              </a:rPr>
              <a:t>北京大学</a:t>
            </a:r>
            <a:endParaRPr lang="en-US" altLang="zh-CN" sz="2400" dirty="0" smtClean="0">
              <a:solidFill>
                <a:schemeClr val="bg1"/>
              </a:solidFill>
              <a:ea typeface="黑体" pitchFamily="49" charset="-122"/>
              <a:cs typeface="Calibri" pitchFamily="34" charset="0"/>
            </a:endParaRPr>
          </a:p>
          <a:p>
            <a:pPr lvl="0" algn="ctr"/>
            <a:r>
              <a:rPr lang="zh-CN" altLang="en-US" sz="2400" dirty="0" smtClean="0">
                <a:solidFill>
                  <a:schemeClr val="bg1"/>
                </a:solidFill>
                <a:ea typeface="黑体" pitchFamily="49" charset="-122"/>
                <a:cs typeface="Calibri" pitchFamily="34" charset="0"/>
              </a:rPr>
              <a:t>数字视频编解码技术国家工程实验室</a:t>
            </a:r>
            <a:endParaRPr lang="en-US" altLang="zh-CN" sz="2400" dirty="0" smtClean="0">
              <a:solidFill>
                <a:schemeClr val="bg1"/>
              </a:solidFill>
              <a:ea typeface="黑体" pitchFamily="49" charset="-122"/>
              <a:cs typeface="Calibri" pitchFamily="34" charset="0"/>
            </a:endParaRPr>
          </a:p>
        </p:txBody>
      </p:sp>
      <p:graphicFrame>
        <p:nvGraphicFramePr>
          <p:cNvPr id="95235" name="Object 19"/>
          <p:cNvGraphicFramePr>
            <a:graphicFrameLocks noChangeAspect="1"/>
          </p:cNvGraphicFramePr>
          <p:nvPr>
            <p:extLst/>
          </p:nvPr>
        </p:nvGraphicFramePr>
        <p:xfrm>
          <a:off x="0" y="73026"/>
          <a:ext cx="9144000" cy="1303338"/>
        </p:xfrm>
        <a:graphic>
          <a:graphicData uri="http://schemas.openxmlformats.org/presentationml/2006/ole">
            <p:oleObj spid="_x0000_s2163" name="Image" r:id="rId6" imgW="11326984" imgH="4571429" progId="">
              <p:embed/>
            </p:oleObj>
          </a:graphicData>
        </a:graphic>
      </p:graphicFrame>
      <p:sp>
        <p:nvSpPr>
          <p:cNvPr id="95243" name="标题 1"/>
          <p:cNvSpPr>
            <a:spLocks/>
          </p:cNvSpPr>
          <p:nvPr/>
        </p:nvSpPr>
        <p:spPr bwMode="auto">
          <a:xfrm>
            <a:off x="-39687" y="1700214"/>
            <a:ext cx="9182100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2800" dirty="0">
                <a:ea typeface="黑体" panose="02010609060101010101" pitchFamily="49" charset="-122"/>
              </a:rPr>
              <a:t>“全国研究生创新实践系列活动”之：</a:t>
            </a:r>
            <a:endParaRPr lang="en-US" altLang="zh-CN" sz="2800" dirty="0">
              <a:ea typeface="黑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4000" dirty="0">
                <a:ea typeface="黑体" panose="02010609060101010101" pitchFamily="49" charset="-122"/>
              </a:rPr>
              <a:t>研究生智慧城市技术与创意设计大赛</a:t>
            </a:r>
            <a:endParaRPr lang="en-US" altLang="zh-CN" sz="4000" dirty="0">
              <a:ea typeface="黑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kumimoji="1" lang="zh-CN" altLang="en-US" sz="4800" dirty="0" smtClean="0">
                <a:solidFill>
                  <a:srgbClr val="FF0000"/>
                </a:solidFill>
                <a:ea typeface="黑体" panose="02010609060101010101" pitchFamily="49" charset="-122"/>
              </a:rPr>
              <a:t>视频技术挑战赛 背景与筹办情况</a:t>
            </a:r>
            <a:endParaRPr kumimoji="1" lang="en-US" altLang="zh-CN" sz="4800" dirty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endParaRPr kumimoji="1" lang="en-US" altLang="zh-CN" sz="3600" dirty="0">
              <a:ea typeface="黑体" panose="02010609060101010101" pitchFamily="49" charset="-122"/>
            </a:endParaRPr>
          </a:p>
        </p:txBody>
      </p:sp>
      <p:sp>
        <p:nvSpPr>
          <p:cNvPr id="95244" name="矩形 12"/>
          <p:cNvSpPr>
            <a:spLocks noChangeArrowheads="1"/>
          </p:cNvSpPr>
          <p:nvPr/>
        </p:nvSpPr>
        <p:spPr bwMode="auto">
          <a:xfrm>
            <a:off x="0" y="66651"/>
            <a:ext cx="491648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dirty="0">
                <a:solidFill>
                  <a:schemeClr val="bg1"/>
                </a:solidFill>
                <a:ea typeface="黑体" panose="02010609060101010101" pitchFamily="49" charset="-122"/>
              </a:rPr>
              <a:t>教育部学位与研究生教育发展中心</a:t>
            </a:r>
            <a:endParaRPr lang="en-US" altLang="zh-CN" dirty="0">
              <a:solidFill>
                <a:schemeClr val="bg1"/>
              </a:solidFill>
              <a:ea typeface="黑体" panose="02010609060101010101" pitchFamily="49" charset="-122"/>
            </a:endParaRPr>
          </a:p>
          <a:p>
            <a:pPr algn="ctr" eaLnBrk="1" hangingPunct="1"/>
            <a:r>
              <a:rPr lang="en-US" altLang="zh-CN" sz="1200" dirty="0">
                <a:solidFill>
                  <a:schemeClr val="bg1"/>
                </a:solidFill>
                <a:ea typeface="黑体" panose="02010609060101010101" pitchFamily="49" charset="-122"/>
              </a:rPr>
              <a:t>China Academic Degrees &amp; Graduate Education Development Center</a:t>
            </a:r>
            <a:endParaRPr lang="zh-CN" altLang="en-US" sz="12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95245" name="矩形 13"/>
          <p:cNvSpPr>
            <a:spLocks noChangeArrowheads="1"/>
          </p:cNvSpPr>
          <p:nvPr/>
        </p:nvSpPr>
        <p:spPr bwMode="auto">
          <a:xfrm>
            <a:off x="5685001" y="116632"/>
            <a:ext cx="27238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chemeClr val="bg1"/>
                </a:solidFill>
                <a:ea typeface="黑体" panose="02010609060101010101" pitchFamily="49" charset="-122"/>
              </a:rPr>
              <a:t>中国科协青少年科技中心</a:t>
            </a:r>
          </a:p>
        </p:txBody>
      </p:sp>
      <p:sp>
        <p:nvSpPr>
          <p:cNvPr id="95246" name="矩形 14"/>
          <p:cNvSpPr>
            <a:spLocks noChangeArrowheads="1"/>
          </p:cNvSpPr>
          <p:nvPr/>
        </p:nvSpPr>
        <p:spPr bwMode="auto">
          <a:xfrm>
            <a:off x="321810" y="980728"/>
            <a:ext cx="489826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solidFill>
                  <a:schemeClr val="bg1"/>
                </a:solidFill>
                <a:ea typeface="黑体" panose="02010609060101010101" pitchFamily="49" charset="-122"/>
              </a:rPr>
              <a:t>数字音视频编解码（</a:t>
            </a:r>
            <a:r>
              <a:rPr lang="en-US" altLang="zh-CN" sz="1600" dirty="0">
                <a:solidFill>
                  <a:schemeClr val="bg1"/>
                </a:solidFill>
                <a:ea typeface="黑体" panose="02010609060101010101" pitchFamily="49" charset="-122"/>
              </a:rPr>
              <a:t>AVS</a:t>
            </a:r>
            <a:r>
              <a:rPr lang="zh-CN" altLang="en-US" sz="1600" dirty="0">
                <a:solidFill>
                  <a:schemeClr val="bg1"/>
                </a:solidFill>
                <a:ea typeface="黑体" panose="02010609060101010101" pitchFamily="49" charset="-122"/>
              </a:rPr>
              <a:t>）产业技术创新战略联盟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5568880" y="603537"/>
            <a:ext cx="346761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solidFill>
                  <a:schemeClr val="bg1"/>
                </a:solidFill>
                <a:ea typeface="黑体" panose="02010609060101010101" pitchFamily="49" charset="-122"/>
              </a:rPr>
              <a:t>中国智慧城市产业技术创新战略联盟</a:t>
            </a:r>
          </a:p>
        </p:txBody>
      </p:sp>
      <p:sp>
        <p:nvSpPr>
          <p:cNvPr id="4" name="矩形 3"/>
          <p:cNvSpPr/>
          <p:nvPr/>
        </p:nvSpPr>
        <p:spPr>
          <a:xfrm>
            <a:off x="549999" y="603537"/>
            <a:ext cx="387798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全国工程专业学位研究生教育指导委员会</a:t>
            </a:r>
            <a:endParaRPr lang="zh-CN" altLang="en-US" sz="16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15" name="Picture 10" descr="buaaname"/>
          <p:cNvPicPr>
            <a:picLocks noChangeAspect="1" noChangeArrowheads="1"/>
          </p:cNvPicPr>
          <p:nvPr/>
        </p:nvPicPr>
        <p:blipFill>
          <a:blip r:embed="rId5">
            <a:lum bright="100000" contrast="18000"/>
          </a:blip>
          <a:srcRect/>
          <a:stretch>
            <a:fillRect/>
          </a:stretch>
        </p:blipFill>
        <p:spPr bwMode="auto">
          <a:xfrm>
            <a:off x="6284476" y="1000843"/>
            <a:ext cx="2071688" cy="366712"/>
          </a:xfrm>
          <a:prstGeom prst="rect">
            <a:avLst/>
          </a:prstGeom>
          <a:noFill/>
          <a:ln>
            <a:noFill/>
          </a:ln>
          <a:effectLst>
            <a:outerShdw blurRad="63500" dist="38099" dir="2700000" algn="ctr" rotWithShape="0">
              <a:schemeClr val="tx1">
                <a:alpha val="74998"/>
              </a:scheme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xmlns="" val="35765517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22032" y="4740511"/>
            <a:ext cx="4916923" cy="211369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在线评测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dirty="0" smtClean="0"/>
              <a:t>在线评测系统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功能：训练数据下载、擂台赛测试数据下载、擂台赛测试结果提交、在线评测、分任务结果排名</a:t>
            </a:r>
            <a:endParaRPr lang="en-US" altLang="zh-CN" sz="2000" dirty="0" smtClean="0"/>
          </a:p>
          <a:p>
            <a:pPr lvl="1"/>
            <a:r>
              <a:rPr lang="zh-CN" altLang="en-US" sz="2000" dirty="0" smtClean="0"/>
              <a:t>用户注册或访问入口统一通过大赛官网</a:t>
            </a:r>
            <a:endParaRPr lang="en-US" altLang="zh-CN" sz="2000" dirty="0" smtClean="0"/>
          </a:p>
          <a:p>
            <a:r>
              <a:rPr lang="zh-CN" altLang="en-US" sz="2400" dirty="0" smtClean="0"/>
              <a:t>部署方式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首选：与大赛官网同一服务器，以避免跳转问题</a:t>
            </a:r>
            <a:endParaRPr lang="en-US" altLang="zh-CN" sz="2000" dirty="0" smtClean="0"/>
          </a:p>
          <a:p>
            <a:pPr lvl="1"/>
            <a:r>
              <a:rPr lang="zh-CN" altLang="en-US" sz="2000" dirty="0" smtClean="0"/>
              <a:t>备份：北大服务器</a:t>
            </a:r>
            <a:endParaRPr lang="zh-CN" altLang="en-US" sz="2000" dirty="0"/>
          </a:p>
        </p:txBody>
      </p:sp>
      <p:sp>
        <p:nvSpPr>
          <p:cNvPr id="7" name="幻灯片编号占位符 1"/>
          <p:cNvSpPr txBox="1">
            <a:spLocks/>
          </p:cNvSpPr>
          <p:nvPr/>
        </p:nvSpPr>
        <p:spPr>
          <a:xfrm>
            <a:off x="8532440" y="6525344"/>
            <a:ext cx="588790" cy="328858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algn="r">
              <a:defRPr/>
            </a:pPr>
            <a:r>
              <a:rPr lang="en-US" altLang="zh-CN" dirty="0" smtClean="0"/>
              <a:t>10</a:t>
            </a:r>
            <a:endParaRPr lang="en-US" altLang="zh-CN" dirty="0"/>
          </a:p>
        </p:txBody>
      </p:sp>
      <p:pic>
        <p:nvPicPr>
          <p:cNvPr id="8" name="Picture 2" descr="C:\Documents and Settings\Administrator\桌面\分析过程回放客户端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9609" y="3954549"/>
            <a:ext cx="2973331" cy="2825485"/>
          </a:xfrm>
          <a:prstGeom prst="rect">
            <a:avLst/>
          </a:prstGeom>
          <a:noFill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22940" y="3825081"/>
            <a:ext cx="3995936" cy="260523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xmlns="" val="2310082300"/>
      </p:ext>
    </p:extLst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决赛与学术论坛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学术</a:t>
            </a:r>
            <a:r>
              <a:rPr lang="zh-CN" altLang="en-US" dirty="0" smtClean="0"/>
              <a:t>论坛</a:t>
            </a:r>
            <a:r>
              <a:rPr lang="zh-CN" altLang="en-US" dirty="0"/>
              <a:t>与</a:t>
            </a:r>
            <a:r>
              <a:rPr lang="zh-CN" altLang="en-US" dirty="0" smtClean="0"/>
              <a:t>决赛同期集中举行</a:t>
            </a:r>
            <a:endParaRPr lang="en-US" altLang="zh-CN" dirty="0" smtClean="0"/>
          </a:p>
          <a:p>
            <a:r>
              <a:rPr lang="zh-CN" altLang="en-US" dirty="0" smtClean="0"/>
              <a:t>学术论坛议程（初稿）</a:t>
            </a:r>
            <a:endParaRPr lang="en-US" altLang="zh-CN" dirty="0" smtClean="0"/>
          </a:p>
          <a:p>
            <a:pPr lvl="1"/>
            <a:r>
              <a:rPr lang="zh-CN" altLang="en-US" dirty="0"/>
              <a:t>学术</a:t>
            </a:r>
            <a:r>
              <a:rPr lang="zh-CN" altLang="en-US" dirty="0" smtClean="0"/>
              <a:t>报告：专家委员会相关技术专家</a:t>
            </a:r>
            <a:r>
              <a:rPr lang="en-US" altLang="zh-CN" dirty="0" smtClean="0"/>
              <a:t>3-4</a:t>
            </a:r>
            <a:r>
              <a:rPr lang="zh-CN" altLang="en-US" dirty="0" smtClean="0"/>
              <a:t>人</a:t>
            </a:r>
            <a:endParaRPr lang="en-US" altLang="zh-CN" dirty="0" smtClean="0"/>
          </a:p>
          <a:p>
            <a:pPr lvl="1"/>
            <a:r>
              <a:rPr lang="zh-CN" altLang="en-US" dirty="0"/>
              <a:t>专题</a:t>
            </a:r>
            <a:r>
              <a:rPr lang="zh-CN" altLang="en-US" dirty="0" smtClean="0"/>
              <a:t>报告：相关企业</a:t>
            </a:r>
            <a:r>
              <a:rPr lang="zh-CN" altLang="en-US" dirty="0"/>
              <a:t>技术</a:t>
            </a:r>
            <a:r>
              <a:rPr lang="zh-CN" altLang="en-US" dirty="0" smtClean="0"/>
              <a:t>专家</a:t>
            </a:r>
            <a:r>
              <a:rPr lang="en-US" altLang="zh-CN" dirty="0" smtClean="0"/>
              <a:t>1-2</a:t>
            </a:r>
            <a:r>
              <a:rPr lang="zh-CN" altLang="en-US" dirty="0" smtClean="0"/>
              <a:t>人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选手成果展示：决赛获奖选手展示其研发成果</a:t>
            </a:r>
            <a:endParaRPr lang="zh-CN" altLang="en-US" dirty="0"/>
          </a:p>
        </p:txBody>
      </p:sp>
      <p:sp>
        <p:nvSpPr>
          <p:cNvPr id="4" name="幻灯片编号占位符 1"/>
          <p:cNvSpPr txBox="1">
            <a:spLocks/>
          </p:cNvSpPr>
          <p:nvPr/>
        </p:nvSpPr>
        <p:spPr>
          <a:xfrm>
            <a:off x="8532440" y="6525344"/>
            <a:ext cx="588790" cy="328858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algn="r">
              <a:defRPr/>
            </a:pPr>
            <a:r>
              <a:rPr lang="en-US" altLang="zh-CN" dirty="0" smtClean="0"/>
              <a:t>11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750778008"/>
      </p:ext>
    </p:extLst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赛程规划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赛程规划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5611214"/>
              </p:ext>
            </p:extLst>
          </p:nvPr>
        </p:nvGraphicFramePr>
        <p:xfrm>
          <a:off x="755576" y="2132856"/>
          <a:ext cx="7704856" cy="37992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23890"/>
                <a:gridCol w="4780966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+mn-ea"/>
                          <a:ea typeface="+mn-ea"/>
                        </a:rPr>
                        <a:t>时间</a:t>
                      </a:r>
                      <a:endParaRPr lang="zh-CN" sz="16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+mn-ea"/>
                          <a:ea typeface="+mn-ea"/>
                        </a:rPr>
                        <a:t>安排</a:t>
                      </a:r>
                      <a:endParaRPr lang="zh-CN" sz="16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580504"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+mn-ea"/>
                          <a:ea typeface="+mn-ea"/>
                        </a:rPr>
                        <a:t>2014</a:t>
                      </a:r>
                      <a:r>
                        <a:rPr lang="zh-CN" sz="2400" kern="100">
                          <a:effectLst/>
                          <a:latin typeface="+mn-ea"/>
                          <a:ea typeface="+mn-ea"/>
                        </a:rPr>
                        <a:t>年</a:t>
                      </a:r>
                      <a:r>
                        <a:rPr lang="en-US" sz="2400" kern="100"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lang="zh-CN" sz="2400" kern="100">
                          <a:effectLst/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sz="2400" kern="100">
                          <a:effectLst/>
                          <a:latin typeface="+mn-ea"/>
                          <a:ea typeface="+mn-ea"/>
                        </a:rPr>
                        <a:t>27</a:t>
                      </a:r>
                      <a:r>
                        <a:rPr lang="zh-CN" sz="2400" kern="100">
                          <a:effectLst/>
                          <a:latin typeface="+mn-ea"/>
                          <a:ea typeface="+mn-ea"/>
                        </a:rPr>
                        <a:t>日</a:t>
                      </a:r>
                      <a:endParaRPr lang="zh-CN" sz="160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+mn-ea"/>
                          <a:ea typeface="+mn-ea"/>
                        </a:rPr>
                        <a:t>报名，擂台赛结束前随时报名参赛</a:t>
                      </a:r>
                      <a:endParaRPr lang="zh-CN" sz="16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+mn-ea"/>
                          <a:ea typeface="+mn-ea"/>
                        </a:rPr>
                        <a:t>2014</a:t>
                      </a:r>
                      <a:r>
                        <a:rPr lang="zh-CN" sz="2400" kern="100" dirty="0">
                          <a:effectLst/>
                          <a:latin typeface="+mn-ea"/>
                          <a:ea typeface="+mn-ea"/>
                        </a:rPr>
                        <a:t>年</a:t>
                      </a:r>
                      <a:r>
                        <a:rPr lang="en-US" sz="2400" kern="100" dirty="0"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lang="zh-CN" sz="2400" kern="100" dirty="0" smtClean="0">
                          <a:effectLst/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sz="2400" kern="100" dirty="0" smtClean="0">
                          <a:effectLst/>
                          <a:latin typeface="+mn-ea"/>
                          <a:ea typeface="+mn-ea"/>
                        </a:rPr>
                        <a:t>28</a:t>
                      </a:r>
                      <a:r>
                        <a:rPr lang="zh-CN" sz="2400" kern="100" dirty="0" smtClean="0">
                          <a:effectLst/>
                          <a:latin typeface="+mn-ea"/>
                          <a:ea typeface="+mn-ea"/>
                        </a:rPr>
                        <a:t>日</a:t>
                      </a:r>
                      <a:endParaRPr lang="zh-CN" sz="16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+mn-ea"/>
                          <a:ea typeface="+mn-ea"/>
                        </a:rPr>
                        <a:t>训练数据集及算法平台发布</a:t>
                      </a:r>
                      <a:endParaRPr lang="zh-CN" sz="16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effectLst/>
                          <a:latin typeface="+mn-ea"/>
                          <a:ea typeface="+mn-ea"/>
                        </a:rPr>
                        <a:t>2014</a:t>
                      </a:r>
                      <a:r>
                        <a:rPr lang="zh-CN" sz="2400" kern="100" dirty="0" smtClean="0">
                          <a:effectLst/>
                          <a:latin typeface="+mn-ea"/>
                          <a:ea typeface="+mn-ea"/>
                        </a:rPr>
                        <a:t>年</a:t>
                      </a:r>
                      <a:r>
                        <a:rPr lang="en-US" sz="2400" kern="100" dirty="0" smtClean="0">
                          <a:effectLst/>
                          <a:latin typeface="+mn-ea"/>
                          <a:ea typeface="+mn-ea"/>
                        </a:rPr>
                        <a:t>4</a:t>
                      </a:r>
                      <a:r>
                        <a:rPr lang="zh-CN" sz="2400" kern="100" dirty="0" smtClean="0">
                          <a:effectLst/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sz="2400" kern="100" dirty="0"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lang="zh-CN" sz="2400" kern="100" dirty="0">
                          <a:effectLst/>
                          <a:latin typeface="+mn-ea"/>
                          <a:ea typeface="+mn-ea"/>
                        </a:rPr>
                        <a:t>日</a:t>
                      </a:r>
                      <a:endParaRPr lang="zh-CN" sz="16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+mn-ea"/>
                          <a:ea typeface="+mn-ea"/>
                        </a:rPr>
                        <a:t>验证数据集发布，技术擂台赛启动</a:t>
                      </a:r>
                      <a:endParaRPr lang="zh-CN" sz="16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99827"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effectLst/>
                          <a:latin typeface="+mn-ea"/>
                          <a:ea typeface="+mn-ea"/>
                        </a:rPr>
                        <a:t>2014</a:t>
                      </a:r>
                      <a:r>
                        <a:rPr lang="zh-CN" sz="2400" kern="100" dirty="0" smtClean="0">
                          <a:effectLst/>
                          <a:latin typeface="+mn-ea"/>
                          <a:ea typeface="+mn-ea"/>
                        </a:rPr>
                        <a:t>年</a:t>
                      </a:r>
                      <a:r>
                        <a:rPr lang="en-US" sz="2400" kern="100" dirty="0" smtClean="0">
                          <a:effectLst/>
                          <a:latin typeface="+mn-ea"/>
                          <a:ea typeface="+mn-ea"/>
                        </a:rPr>
                        <a:t>7</a:t>
                      </a:r>
                      <a:r>
                        <a:rPr lang="zh-CN" sz="2400" kern="100" dirty="0" smtClean="0">
                          <a:effectLst/>
                          <a:latin typeface="+mn-ea"/>
                          <a:ea typeface="+mn-ea"/>
                        </a:rPr>
                        <a:t>月</a:t>
                      </a:r>
                      <a:r>
                        <a:rPr lang="en-US" sz="2400" kern="100" dirty="0" smtClean="0">
                          <a:effectLst/>
                          <a:latin typeface="+mn-ea"/>
                          <a:ea typeface="+mn-ea"/>
                        </a:rPr>
                        <a:t>25</a:t>
                      </a:r>
                      <a:r>
                        <a:rPr lang="zh-CN" sz="2400" kern="100" dirty="0" smtClean="0">
                          <a:effectLst/>
                          <a:latin typeface="+mn-ea"/>
                          <a:ea typeface="+mn-ea"/>
                        </a:rPr>
                        <a:t>日</a:t>
                      </a:r>
                      <a:endParaRPr lang="zh-CN" sz="16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+mn-ea"/>
                          <a:ea typeface="+mn-ea"/>
                        </a:rPr>
                        <a:t>技术擂台赛结束，选择进入决赛的队伍并进行确认</a:t>
                      </a:r>
                      <a:r>
                        <a:rPr lang="zh-CN" sz="2400" kern="100" dirty="0" smtClean="0">
                          <a:effectLst/>
                          <a:latin typeface="+mn-ea"/>
                          <a:ea typeface="+mn-ea"/>
                        </a:rPr>
                        <a:t>。</a:t>
                      </a:r>
                      <a:endParaRPr lang="zh-CN" sz="16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+mn-ea"/>
                          <a:ea typeface="+mn-ea"/>
                        </a:rPr>
                        <a:t>2014</a:t>
                      </a:r>
                      <a:r>
                        <a:rPr lang="zh-CN" sz="2400" kern="100" dirty="0">
                          <a:effectLst/>
                          <a:latin typeface="+mn-ea"/>
                          <a:ea typeface="+mn-ea"/>
                        </a:rPr>
                        <a:t>年</a:t>
                      </a:r>
                      <a:r>
                        <a:rPr lang="en-US" sz="2400" kern="100" dirty="0">
                          <a:effectLst/>
                          <a:latin typeface="+mn-ea"/>
                          <a:ea typeface="+mn-ea"/>
                        </a:rPr>
                        <a:t>8</a:t>
                      </a:r>
                      <a:r>
                        <a:rPr lang="zh-CN" sz="2400" kern="100" dirty="0">
                          <a:effectLst/>
                          <a:latin typeface="+mn-ea"/>
                          <a:ea typeface="+mn-ea"/>
                        </a:rPr>
                        <a:t>月下旬</a:t>
                      </a:r>
                      <a:endParaRPr lang="zh-CN" sz="16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+mn-ea"/>
                          <a:ea typeface="+mn-ea"/>
                        </a:rPr>
                        <a:t>决赛及学术论坛（参赛者现场决赛、论坛、研讨、参观企业等）</a:t>
                      </a:r>
                      <a:endParaRPr lang="zh-CN" sz="16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幻灯片编号占位符 1"/>
          <p:cNvSpPr txBox="1">
            <a:spLocks/>
          </p:cNvSpPr>
          <p:nvPr/>
        </p:nvSpPr>
        <p:spPr>
          <a:xfrm>
            <a:off x="8532440" y="6525344"/>
            <a:ext cx="588790" cy="328858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algn="r">
              <a:defRPr/>
            </a:pPr>
            <a:r>
              <a:rPr lang="en-US" altLang="zh-CN" dirty="0" smtClean="0"/>
              <a:t>12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1926527960"/>
      </p:ext>
    </p:extLst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26"/>
          <p:cNvGrpSpPr>
            <a:grpSpLocks/>
          </p:cNvGrpSpPr>
          <p:nvPr/>
        </p:nvGrpSpPr>
        <p:grpSpPr bwMode="auto">
          <a:xfrm>
            <a:off x="2944887" y="1447949"/>
            <a:ext cx="3146425" cy="2463800"/>
            <a:chOff x="1900" y="1047"/>
            <a:chExt cx="1982" cy="1552"/>
          </a:xfrm>
        </p:grpSpPr>
        <p:grpSp>
          <p:nvGrpSpPr>
            <p:cNvPr id="96411" name="Group 2"/>
            <p:cNvGrpSpPr>
              <a:grpSpLocks/>
            </p:cNvGrpSpPr>
            <p:nvPr/>
          </p:nvGrpSpPr>
          <p:grpSpPr bwMode="auto">
            <a:xfrm>
              <a:off x="1901" y="1047"/>
              <a:ext cx="979" cy="750"/>
              <a:chOff x="1349" y="2203"/>
              <a:chExt cx="924" cy="922"/>
            </a:xfrm>
          </p:grpSpPr>
          <p:sp>
            <p:nvSpPr>
              <p:cNvPr id="96428" name="AutoShape 3"/>
              <p:cNvSpPr>
                <a:spLocks noChangeArrowheads="1"/>
              </p:cNvSpPr>
              <p:nvPr/>
            </p:nvSpPr>
            <p:spPr bwMode="gray">
              <a:xfrm>
                <a:off x="1349" y="2203"/>
                <a:ext cx="924" cy="922"/>
              </a:xfrm>
              <a:prstGeom prst="diamond">
                <a:avLst/>
              </a:prstGeom>
              <a:solidFill>
                <a:srgbClr val="926408"/>
              </a:solidFill>
              <a:ln w="57150" algn="ctr">
                <a:solidFill>
                  <a:srgbClr val="CDDCE9"/>
                </a:solidFill>
                <a:miter lim="800000"/>
                <a:headEnd/>
                <a:tailEnd/>
              </a:ln>
              <a:effectLst>
                <a:prstShdw prst="shdw17" dist="17961" dir="2700000">
                  <a:srgbClr val="7B848C"/>
                </a:prst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96429" name="AutoShape 4"/>
              <p:cNvSpPr>
                <a:spLocks noChangeArrowheads="1"/>
              </p:cNvSpPr>
              <p:nvPr/>
            </p:nvSpPr>
            <p:spPr bwMode="gray">
              <a:xfrm>
                <a:off x="1590" y="2222"/>
                <a:ext cx="442" cy="228"/>
              </a:xfrm>
              <a:prstGeom prst="triangle">
                <a:avLst>
                  <a:gd name="adj" fmla="val 50000"/>
                </a:avLst>
              </a:prstGeom>
              <a:gradFill rotWithShape="1">
                <a:gsLst>
                  <a:gs pos="0">
                    <a:srgbClr val="F0EADD"/>
                  </a:gs>
                  <a:gs pos="100000">
                    <a:srgbClr val="926408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96430" name="AutoShape 5"/>
              <p:cNvSpPr>
                <a:spLocks noChangeArrowheads="1"/>
              </p:cNvSpPr>
              <p:nvPr/>
            </p:nvSpPr>
            <p:spPr bwMode="gray">
              <a:xfrm flipV="1">
                <a:off x="1593" y="2881"/>
                <a:ext cx="429" cy="216"/>
              </a:xfrm>
              <a:prstGeom prst="triangle">
                <a:avLst>
                  <a:gd name="adj" fmla="val 50000"/>
                </a:avLst>
              </a:prstGeom>
              <a:gradFill rotWithShape="1">
                <a:gsLst>
                  <a:gs pos="0">
                    <a:srgbClr val="442E04"/>
                  </a:gs>
                  <a:gs pos="100000">
                    <a:srgbClr val="926408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96412" name="Group 21"/>
            <p:cNvGrpSpPr>
              <a:grpSpLocks/>
            </p:cNvGrpSpPr>
            <p:nvPr/>
          </p:nvGrpSpPr>
          <p:grpSpPr bwMode="auto">
            <a:xfrm>
              <a:off x="1900" y="1842"/>
              <a:ext cx="980" cy="757"/>
              <a:chOff x="751" y="1531"/>
              <a:chExt cx="1161" cy="1161"/>
            </a:xfrm>
          </p:grpSpPr>
          <p:sp>
            <p:nvSpPr>
              <p:cNvPr id="96425" name="AutoShape 22"/>
              <p:cNvSpPr>
                <a:spLocks noChangeArrowheads="1"/>
              </p:cNvSpPr>
              <p:nvPr/>
            </p:nvSpPr>
            <p:spPr bwMode="gray">
              <a:xfrm>
                <a:off x="751" y="1531"/>
                <a:ext cx="1161" cy="1161"/>
              </a:xfrm>
              <a:prstGeom prst="diamond">
                <a:avLst/>
              </a:prstGeom>
              <a:solidFill>
                <a:srgbClr val="085092"/>
              </a:solidFill>
              <a:ln w="57150" algn="ctr">
                <a:solidFill>
                  <a:srgbClr val="CDDCE9"/>
                </a:solidFill>
                <a:miter lim="800000"/>
                <a:headEnd/>
                <a:tailEnd/>
              </a:ln>
              <a:effectLst>
                <a:prstShdw prst="shdw17" dist="17961" dir="2700000">
                  <a:srgbClr val="7B848C"/>
                </a:prst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96426" name="AutoShape 23"/>
              <p:cNvSpPr>
                <a:spLocks noChangeArrowheads="1"/>
              </p:cNvSpPr>
              <p:nvPr/>
            </p:nvSpPr>
            <p:spPr bwMode="gray">
              <a:xfrm>
                <a:off x="1061" y="1554"/>
                <a:ext cx="540" cy="272"/>
              </a:xfrm>
              <a:prstGeom prst="triangle">
                <a:avLst>
                  <a:gd name="adj" fmla="val 50000"/>
                </a:avLst>
              </a:prstGeom>
              <a:gradFill rotWithShape="1">
                <a:gsLst>
                  <a:gs pos="0">
                    <a:srgbClr val="DDE7F0"/>
                  </a:gs>
                  <a:gs pos="100000">
                    <a:srgbClr val="08509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96427" name="AutoShape 24"/>
              <p:cNvSpPr>
                <a:spLocks noChangeArrowheads="1"/>
              </p:cNvSpPr>
              <p:nvPr/>
            </p:nvSpPr>
            <p:spPr bwMode="gray">
              <a:xfrm flipV="1">
                <a:off x="1057" y="2385"/>
                <a:ext cx="540" cy="272"/>
              </a:xfrm>
              <a:prstGeom prst="triangle">
                <a:avLst>
                  <a:gd name="adj" fmla="val 50000"/>
                </a:avLst>
              </a:prstGeom>
              <a:gradFill rotWithShape="1">
                <a:gsLst>
                  <a:gs pos="0">
                    <a:srgbClr val="042544"/>
                  </a:gs>
                  <a:gs pos="100000">
                    <a:srgbClr val="08509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96413" name="Group 6"/>
            <p:cNvGrpSpPr>
              <a:grpSpLocks/>
            </p:cNvGrpSpPr>
            <p:nvPr/>
          </p:nvGrpSpPr>
          <p:grpSpPr bwMode="auto">
            <a:xfrm>
              <a:off x="2925" y="1090"/>
              <a:ext cx="926" cy="707"/>
              <a:chOff x="751" y="1531"/>
              <a:chExt cx="1161" cy="1161"/>
            </a:xfrm>
          </p:grpSpPr>
          <p:sp>
            <p:nvSpPr>
              <p:cNvPr id="96422" name="AutoShape 7"/>
              <p:cNvSpPr>
                <a:spLocks noChangeArrowheads="1"/>
              </p:cNvSpPr>
              <p:nvPr/>
            </p:nvSpPr>
            <p:spPr bwMode="gray">
              <a:xfrm>
                <a:off x="751" y="1531"/>
                <a:ext cx="1161" cy="1161"/>
              </a:xfrm>
              <a:prstGeom prst="diamond">
                <a:avLst/>
              </a:prstGeom>
              <a:solidFill>
                <a:srgbClr val="08926B"/>
              </a:solidFill>
              <a:ln w="57150" algn="ctr">
                <a:solidFill>
                  <a:srgbClr val="CDDCE9"/>
                </a:solidFill>
                <a:miter lim="800000"/>
                <a:headEnd/>
                <a:tailEnd/>
              </a:ln>
              <a:effectLst>
                <a:prstShdw prst="shdw17" dist="17961" dir="2700000">
                  <a:srgbClr val="7B848C"/>
                </a:prst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96423" name="AutoShape 8"/>
              <p:cNvSpPr>
                <a:spLocks noChangeArrowheads="1"/>
              </p:cNvSpPr>
              <p:nvPr/>
            </p:nvSpPr>
            <p:spPr bwMode="gray">
              <a:xfrm>
                <a:off x="1061" y="1554"/>
                <a:ext cx="540" cy="272"/>
              </a:xfrm>
              <a:prstGeom prst="triangle">
                <a:avLst>
                  <a:gd name="adj" fmla="val 50000"/>
                </a:avLst>
              </a:prstGeom>
              <a:gradFill rotWithShape="1">
                <a:gsLst>
                  <a:gs pos="0">
                    <a:srgbClr val="49F5C4"/>
                  </a:gs>
                  <a:gs pos="100000">
                    <a:srgbClr val="08926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96424" name="AutoShape 9"/>
              <p:cNvSpPr>
                <a:spLocks noChangeArrowheads="1"/>
              </p:cNvSpPr>
              <p:nvPr/>
            </p:nvSpPr>
            <p:spPr bwMode="gray">
              <a:xfrm flipV="1">
                <a:off x="1057" y="2385"/>
                <a:ext cx="540" cy="272"/>
              </a:xfrm>
              <a:prstGeom prst="triangle">
                <a:avLst>
                  <a:gd name="adj" fmla="val 50000"/>
                </a:avLst>
              </a:prstGeom>
              <a:gradFill rotWithShape="1">
                <a:gsLst>
                  <a:gs pos="0">
                    <a:srgbClr val="044432"/>
                  </a:gs>
                  <a:gs pos="100000">
                    <a:srgbClr val="08926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96414" name="Text Box 37"/>
            <p:cNvSpPr txBox="1">
              <a:spLocks noChangeArrowheads="1"/>
            </p:cNvSpPr>
            <p:nvPr/>
          </p:nvSpPr>
          <p:spPr bwMode="auto">
            <a:xfrm>
              <a:off x="2064" y="1268"/>
              <a:ext cx="637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健康城市</a:t>
              </a:r>
            </a:p>
          </p:txBody>
        </p:sp>
        <p:sp>
          <p:nvSpPr>
            <p:cNvPr id="96415" name="Text Box 30"/>
            <p:cNvSpPr txBox="1">
              <a:spLocks noChangeArrowheads="1"/>
            </p:cNvSpPr>
            <p:nvPr/>
          </p:nvSpPr>
          <p:spPr bwMode="auto">
            <a:xfrm>
              <a:off x="2067" y="2127"/>
              <a:ext cx="637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宜居城市</a:t>
              </a:r>
            </a:p>
          </p:txBody>
        </p:sp>
        <p:sp>
          <p:nvSpPr>
            <p:cNvPr id="96416" name="Text Box 38"/>
            <p:cNvSpPr txBox="1">
              <a:spLocks noChangeArrowheads="1"/>
            </p:cNvSpPr>
            <p:nvPr/>
          </p:nvSpPr>
          <p:spPr bwMode="auto">
            <a:xfrm>
              <a:off x="3061" y="1313"/>
              <a:ext cx="637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数字城市</a:t>
              </a:r>
            </a:p>
          </p:txBody>
        </p:sp>
        <p:grpSp>
          <p:nvGrpSpPr>
            <p:cNvPr id="96417" name="Group 220"/>
            <p:cNvGrpSpPr>
              <a:grpSpLocks/>
            </p:cNvGrpSpPr>
            <p:nvPr/>
          </p:nvGrpSpPr>
          <p:grpSpPr bwMode="auto">
            <a:xfrm>
              <a:off x="2912" y="1834"/>
              <a:ext cx="970" cy="726"/>
              <a:chOff x="3225" y="1706"/>
              <a:chExt cx="970" cy="772"/>
            </a:xfrm>
          </p:grpSpPr>
          <p:sp>
            <p:nvSpPr>
              <p:cNvPr id="96419" name="AutoShape 26"/>
              <p:cNvSpPr>
                <a:spLocks noChangeArrowheads="1"/>
              </p:cNvSpPr>
              <p:nvPr/>
            </p:nvSpPr>
            <p:spPr bwMode="gray">
              <a:xfrm>
                <a:off x="3225" y="1706"/>
                <a:ext cx="970" cy="772"/>
              </a:xfrm>
              <a:prstGeom prst="diamond">
                <a:avLst/>
              </a:prstGeom>
              <a:solidFill>
                <a:srgbClr val="5A9208"/>
              </a:solidFill>
              <a:ln w="57150" algn="ctr">
                <a:solidFill>
                  <a:srgbClr val="CDDCE9"/>
                </a:solidFill>
                <a:miter lim="800000"/>
                <a:headEnd/>
                <a:tailEnd/>
              </a:ln>
              <a:effectLst>
                <a:prstShdw prst="shdw17" dist="17961" dir="2700000">
                  <a:srgbClr val="7B848C"/>
                </a:prst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96420" name="AutoShape 27"/>
              <p:cNvSpPr>
                <a:spLocks noChangeArrowheads="1"/>
              </p:cNvSpPr>
              <p:nvPr/>
            </p:nvSpPr>
            <p:spPr bwMode="gray">
              <a:xfrm>
                <a:off x="3478" y="1722"/>
                <a:ext cx="464" cy="191"/>
              </a:xfrm>
              <a:prstGeom prst="triangle">
                <a:avLst>
                  <a:gd name="adj" fmla="val 50000"/>
                </a:avLst>
              </a:prstGeom>
              <a:gradFill rotWithShape="1">
                <a:gsLst>
                  <a:gs pos="0">
                    <a:srgbClr val="E1EBD2"/>
                  </a:gs>
                  <a:gs pos="100000">
                    <a:srgbClr val="5A9208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96421" name="AutoShape 28"/>
              <p:cNvSpPr>
                <a:spLocks noChangeArrowheads="1"/>
              </p:cNvSpPr>
              <p:nvPr/>
            </p:nvSpPr>
            <p:spPr bwMode="gray">
              <a:xfrm flipV="1">
                <a:off x="3481" y="2274"/>
                <a:ext cx="451" cy="181"/>
              </a:xfrm>
              <a:prstGeom prst="triangle">
                <a:avLst>
                  <a:gd name="adj" fmla="val 50000"/>
                </a:avLst>
              </a:prstGeom>
              <a:gradFill rotWithShape="1">
                <a:gsLst>
                  <a:gs pos="0">
                    <a:srgbClr val="2A4404"/>
                  </a:gs>
                  <a:gs pos="100000">
                    <a:srgbClr val="5A9208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96418" name="Text Box 31"/>
            <p:cNvSpPr txBox="1">
              <a:spLocks noChangeArrowheads="1"/>
            </p:cNvSpPr>
            <p:nvPr/>
          </p:nvSpPr>
          <p:spPr bwMode="auto">
            <a:xfrm>
              <a:off x="3061" y="2069"/>
              <a:ext cx="637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畅通城市</a:t>
              </a:r>
            </a:p>
          </p:txBody>
        </p:sp>
      </p:grpSp>
      <p:grpSp>
        <p:nvGrpSpPr>
          <p:cNvPr id="8" name="Group 192"/>
          <p:cNvGrpSpPr>
            <a:grpSpLocks/>
          </p:cNvGrpSpPr>
          <p:nvPr/>
        </p:nvGrpSpPr>
        <p:grpSpPr bwMode="auto">
          <a:xfrm>
            <a:off x="185812" y="2202012"/>
            <a:ext cx="2154238" cy="4032250"/>
            <a:chOff x="162" y="1699"/>
            <a:chExt cx="1357" cy="2540"/>
          </a:xfrm>
        </p:grpSpPr>
        <p:sp>
          <p:nvSpPr>
            <p:cNvPr id="96333" name="Line 73"/>
            <p:cNvSpPr>
              <a:spLocks noChangeShapeType="1"/>
            </p:cNvSpPr>
            <p:nvPr/>
          </p:nvSpPr>
          <p:spPr bwMode="auto">
            <a:xfrm rot="5400000">
              <a:off x="-228" y="3000"/>
              <a:ext cx="2405" cy="0"/>
            </a:xfrm>
            <a:prstGeom prst="line">
              <a:avLst/>
            </a:prstGeom>
            <a:noFill/>
            <a:ln w="25400">
              <a:solidFill>
                <a:srgbClr val="6666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334" name="Line 74"/>
            <p:cNvSpPr>
              <a:spLocks noChangeShapeType="1"/>
            </p:cNvSpPr>
            <p:nvPr/>
          </p:nvSpPr>
          <p:spPr bwMode="auto">
            <a:xfrm rot="5400000">
              <a:off x="884" y="1706"/>
              <a:ext cx="0" cy="181"/>
            </a:xfrm>
            <a:prstGeom prst="line">
              <a:avLst/>
            </a:prstGeom>
            <a:noFill/>
            <a:ln w="25400">
              <a:solidFill>
                <a:srgbClr val="666699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335" name="Line 75"/>
            <p:cNvSpPr>
              <a:spLocks noChangeShapeType="1"/>
            </p:cNvSpPr>
            <p:nvPr/>
          </p:nvSpPr>
          <p:spPr bwMode="auto">
            <a:xfrm rot="5400000">
              <a:off x="884" y="4111"/>
              <a:ext cx="0" cy="181"/>
            </a:xfrm>
            <a:prstGeom prst="line">
              <a:avLst/>
            </a:prstGeom>
            <a:noFill/>
            <a:ln w="25400">
              <a:solidFill>
                <a:srgbClr val="666699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336" name="Line 76"/>
            <p:cNvSpPr>
              <a:spLocks noChangeShapeType="1"/>
            </p:cNvSpPr>
            <p:nvPr/>
          </p:nvSpPr>
          <p:spPr bwMode="auto">
            <a:xfrm rot="5400000">
              <a:off x="1247" y="2795"/>
              <a:ext cx="0" cy="544"/>
            </a:xfrm>
            <a:prstGeom prst="line">
              <a:avLst/>
            </a:prstGeom>
            <a:noFill/>
            <a:ln w="25400">
              <a:solidFill>
                <a:srgbClr val="6666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337" name="Line 77"/>
            <p:cNvSpPr>
              <a:spLocks noChangeShapeType="1"/>
            </p:cNvSpPr>
            <p:nvPr/>
          </p:nvSpPr>
          <p:spPr bwMode="auto">
            <a:xfrm rot="5400000">
              <a:off x="884" y="2477"/>
              <a:ext cx="0" cy="181"/>
            </a:xfrm>
            <a:prstGeom prst="line">
              <a:avLst/>
            </a:prstGeom>
            <a:noFill/>
            <a:ln w="25400">
              <a:solidFill>
                <a:srgbClr val="666699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338" name="Line 78"/>
            <p:cNvSpPr>
              <a:spLocks noChangeShapeType="1"/>
            </p:cNvSpPr>
            <p:nvPr/>
          </p:nvSpPr>
          <p:spPr bwMode="auto">
            <a:xfrm rot="5400000">
              <a:off x="884" y="3294"/>
              <a:ext cx="0" cy="181"/>
            </a:xfrm>
            <a:prstGeom prst="line">
              <a:avLst/>
            </a:prstGeom>
            <a:noFill/>
            <a:ln w="25400">
              <a:solidFill>
                <a:srgbClr val="666699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96339" name="Picture 3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8" y="2788"/>
              <a:ext cx="459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6340" name="Picture 3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" y="2244"/>
              <a:ext cx="405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6341" name="Picture 40" descr="efence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0" y="3241"/>
              <a:ext cx="393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96342" name="Group 41"/>
            <p:cNvGrpSpPr>
              <a:grpSpLocks/>
            </p:cNvGrpSpPr>
            <p:nvPr/>
          </p:nvGrpSpPr>
          <p:grpSpPr bwMode="auto">
            <a:xfrm>
              <a:off x="165" y="3786"/>
              <a:ext cx="564" cy="453"/>
              <a:chOff x="6" y="3521"/>
              <a:chExt cx="474" cy="453"/>
            </a:xfrm>
          </p:grpSpPr>
          <p:grpSp>
            <p:nvGrpSpPr>
              <p:cNvPr id="96348" name="Group 42"/>
              <p:cNvGrpSpPr>
                <a:grpSpLocks/>
              </p:cNvGrpSpPr>
              <p:nvPr/>
            </p:nvGrpSpPr>
            <p:grpSpPr bwMode="auto">
              <a:xfrm>
                <a:off x="73" y="3521"/>
                <a:ext cx="339" cy="269"/>
                <a:chOff x="64" y="2187"/>
                <a:chExt cx="1110" cy="1014"/>
              </a:xfrm>
            </p:grpSpPr>
            <p:pic>
              <p:nvPicPr>
                <p:cNvPr id="96350" name="Picture 43"/>
                <p:cNvPicPr>
                  <a:picLocks noChangeAspect="1"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4" y="2187"/>
                  <a:ext cx="1110" cy="101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96351" name="Group 44"/>
                <p:cNvGrpSpPr>
                  <a:grpSpLocks noChangeAspect="1"/>
                </p:cNvGrpSpPr>
                <p:nvPr/>
              </p:nvGrpSpPr>
              <p:grpSpPr bwMode="auto">
                <a:xfrm>
                  <a:off x="815" y="2694"/>
                  <a:ext cx="113" cy="346"/>
                  <a:chOff x="3916" y="133"/>
                  <a:chExt cx="530" cy="1617"/>
                </a:xfrm>
              </p:grpSpPr>
              <p:sp>
                <p:nvSpPr>
                  <p:cNvPr id="96402" name="Freeform 45"/>
                  <p:cNvSpPr>
                    <a:spLocks noChangeAspect="1"/>
                  </p:cNvSpPr>
                  <p:nvPr/>
                </p:nvSpPr>
                <p:spPr bwMode="auto">
                  <a:xfrm>
                    <a:off x="3924" y="159"/>
                    <a:ext cx="77" cy="264"/>
                  </a:xfrm>
                  <a:custGeom>
                    <a:avLst/>
                    <a:gdLst>
                      <a:gd name="T0" fmla="*/ 77 w 76"/>
                      <a:gd name="T1" fmla="*/ 0 h 256"/>
                      <a:gd name="T2" fmla="*/ 0 w 76"/>
                      <a:gd name="T3" fmla="*/ 0 h 256"/>
                      <a:gd name="T4" fmla="*/ 79 w 76"/>
                      <a:gd name="T5" fmla="*/ 280 h 256"/>
                      <a:gd name="T6" fmla="*/ 0 60000 65536"/>
                      <a:gd name="T7" fmla="*/ 0 60000 65536"/>
                      <a:gd name="T8" fmla="*/ 0 60000 65536"/>
                      <a:gd name="T9" fmla="*/ 0 w 76"/>
                      <a:gd name="T10" fmla="*/ 0 h 256"/>
                      <a:gd name="T11" fmla="*/ 76 w 76"/>
                      <a:gd name="T12" fmla="*/ 256 h 25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76" h="256">
                        <a:moveTo>
                          <a:pt x="74" y="0"/>
                        </a:moveTo>
                        <a:lnTo>
                          <a:pt x="0" y="0"/>
                        </a:lnTo>
                        <a:lnTo>
                          <a:pt x="76" y="256"/>
                        </a:lnTo>
                      </a:path>
                    </a:pathLst>
                  </a:cu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96403" name="Freeform 46"/>
                  <p:cNvSpPr>
                    <a:spLocks noChangeAspect="1"/>
                  </p:cNvSpPr>
                  <p:nvPr/>
                </p:nvSpPr>
                <p:spPr bwMode="auto">
                  <a:xfrm>
                    <a:off x="3924" y="477"/>
                    <a:ext cx="77" cy="247"/>
                  </a:xfrm>
                  <a:custGeom>
                    <a:avLst/>
                    <a:gdLst>
                      <a:gd name="T0" fmla="*/ 77 w 76"/>
                      <a:gd name="T1" fmla="*/ 0 h 256"/>
                      <a:gd name="T2" fmla="*/ 0 w 76"/>
                      <a:gd name="T3" fmla="*/ 0 h 256"/>
                      <a:gd name="T4" fmla="*/ 79 w 76"/>
                      <a:gd name="T5" fmla="*/ 230 h 256"/>
                      <a:gd name="T6" fmla="*/ 0 60000 65536"/>
                      <a:gd name="T7" fmla="*/ 0 60000 65536"/>
                      <a:gd name="T8" fmla="*/ 0 60000 65536"/>
                      <a:gd name="T9" fmla="*/ 0 w 76"/>
                      <a:gd name="T10" fmla="*/ 0 h 256"/>
                      <a:gd name="T11" fmla="*/ 76 w 76"/>
                      <a:gd name="T12" fmla="*/ 256 h 25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76" h="256">
                        <a:moveTo>
                          <a:pt x="74" y="0"/>
                        </a:moveTo>
                        <a:lnTo>
                          <a:pt x="0" y="0"/>
                        </a:lnTo>
                        <a:lnTo>
                          <a:pt x="76" y="256"/>
                        </a:lnTo>
                      </a:path>
                    </a:pathLst>
                  </a:cu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96404" name="Freeform 47"/>
                  <p:cNvSpPr>
                    <a:spLocks noChangeAspect="1"/>
                  </p:cNvSpPr>
                  <p:nvPr/>
                </p:nvSpPr>
                <p:spPr bwMode="auto">
                  <a:xfrm>
                    <a:off x="3924" y="758"/>
                    <a:ext cx="77" cy="264"/>
                  </a:xfrm>
                  <a:custGeom>
                    <a:avLst/>
                    <a:gdLst>
                      <a:gd name="T0" fmla="*/ 77 w 76"/>
                      <a:gd name="T1" fmla="*/ 0 h 256"/>
                      <a:gd name="T2" fmla="*/ 0 w 76"/>
                      <a:gd name="T3" fmla="*/ 0 h 256"/>
                      <a:gd name="T4" fmla="*/ 79 w 76"/>
                      <a:gd name="T5" fmla="*/ 280 h 256"/>
                      <a:gd name="T6" fmla="*/ 0 60000 65536"/>
                      <a:gd name="T7" fmla="*/ 0 60000 65536"/>
                      <a:gd name="T8" fmla="*/ 0 60000 65536"/>
                      <a:gd name="T9" fmla="*/ 0 w 76"/>
                      <a:gd name="T10" fmla="*/ 0 h 256"/>
                      <a:gd name="T11" fmla="*/ 76 w 76"/>
                      <a:gd name="T12" fmla="*/ 256 h 25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76" h="256">
                        <a:moveTo>
                          <a:pt x="74" y="0"/>
                        </a:moveTo>
                        <a:lnTo>
                          <a:pt x="0" y="0"/>
                        </a:lnTo>
                        <a:lnTo>
                          <a:pt x="76" y="256"/>
                        </a:lnTo>
                      </a:path>
                    </a:pathLst>
                  </a:cu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96405" name="Freeform 48"/>
                  <p:cNvSpPr>
                    <a:spLocks noChangeAspect="1"/>
                  </p:cNvSpPr>
                  <p:nvPr/>
                </p:nvSpPr>
                <p:spPr bwMode="auto">
                  <a:xfrm flipH="1">
                    <a:off x="4375" y="159"/>
                    <a:ext cx="77" cy="264"/>
                  </a:xfrm>
                  <a:custGeom>
                    <a:avLst/>
                    <a:gdLst>
                      <a:gd name="T0" fmla="*/ 77 w 76"/>
                      <a:gd name="T1" fmla="*/ 0 h 256"/>
                      <a:gd name="T2" fmla="*/ 0 w 76"/>
                      <a:gd name="T3" fmla="*/ 0 h 256"/>
                      <a:gd name="T4" fmla="*/ 79 w 76"/>
                      <a:gd name="T5" fmla="*/ 280 h 256"/>
                      <a:gd name="T6" fmla="*/ 0 60000 65536"/>
                      <a:gd name="T7" fmla="*/ 0 60000 65536"/>
                      <a:gd name="T8" fmla="*/ 0 60000 65536"/>
                      <a:gd name="T9" fmla="*/ 0 w 76"/>
                      <a:gd name="T10" fmla="*/ 0 h 256"/>
                      <a:gd name="T11" fmla="*/ 76 w 76"/>
                      <a:gd name="T12" fmla="*/ 256 h 25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76" h="256">
                        <a:moveTo>
                          <a:pt x="74" y="0"/>
                        </a:moveTo>
                        <a:lnTo>
                          <a:pt x="0" y="0"/>
                        </a:lnTo>
                        <a:lnTo>
                          <a:pt x="76" y="256"/>
                        </a:lnTo>
                      </a:path>
                    </a:pathLst>
                  </a:cu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96406" name="Freeform 49"/>
                  <p:cNvSpPr>
                    <a:spLocks noChangeAspect="1"/>
                  </p:cNvSpPr>
                  <p:nvPr/>
                </p:nvSpPr>
                <p:spPr bwMode="auto">
                  <a:xfrm flipH="1">
                    <a:off x="4375" y="477"/>
                    <a:ext cx="77" cy="247"/>
                  </a:xfrm>
                  <a:custGeom>
                    <a:avLst/>
                    <a:gdLst>
                      <a:gd name="T0" fmla="*/ 77 w 76"/>
                      <a:gd name="T1" fmla="*/ 0 h 256"/>
                      <a:gd name="T2" fmla="*/ 0 w 76"/>
                      <a:gd name="T3" fmla="*/ 0 h 256"/>
                      <a:gd name="T4" fmla="*/ 79 w 76"/>
                      <a:gd name="T5" fmla="*/ 230 h 256"/>
                      <a:gd name="T6" fmla="*/ 0 60000 65536"/>
                      <a:gd name="T7" fmla="*/ 0 60000 65536"/>
                      <a:gd name="T8" fmla="*/ 0 60000 65536"/>
                      <a:gd name="T9" fmla="*/ 0 w 76"/>
                      <a:gd name="T10" fmla="*/ 0 h 256"/>
                      <a:gd name="T11" fmla="*/ 76 w 76"/>
                      <a:gd name="T12" fmla="*/ 256 h 25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76" h="256">
                        <a:moveTo>
                          <a:pt x="74" y="0"/>
                        </a:moveTo>
                        <a:lnTo>
                          <a:pt x="0" y="0"/>
                        </a:lnTo>
                        <a:lnTo>
                          <a:pt x="76" y="256"/>
                        </a:lnTo>
                      </a:path>
                    </a:pathLst>
                  </a:cu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96407" name="Freeform 50"/>
                  <p:cNvSpPr>
                    <a:spLocks noChangeAspect="1"/>
                  </p:cNvSpPr>
                  <p:nvPr/>
                </p:nvSpPr>
                <p:spPr bwMode="auto">
                  <a:xfrm flipH="1">
                    <a:off x="4375" y="758"/>
                    <a:ext cx="77" cy="264"/>
                  </a:xfrm>
                  <a:custGeom>
                    <a:avLst/>
                    <a:gdLst>
                      <a:gd name="T0" fmla="*/ 77 w 76"/>
                      <a:gd name="T1" fmla="*/ 0 h 256"/>
                      <a:gd name="T2" fmla="*/ 0 w 76"/>
                      <a:gd name="T3" fmla="*/ 0 h 256"/>
                      <a:gd name="T4" fmla="*/ 79 w 76"/>
                      <a:gd name="T5" fmla="*/ 280 h 256"/>
                      <a:gd name="T6" fmla="*/ 0 60000 65536"/>
                      <a:gd name="T7" fmla="*/ 0 60000 65536"/>
                      <a:gd name="T8" fmla="*/ 0 60000 65536"/>
                      <a:gd name="T9" fmla="*/ 0 w 76"/>
                      <a:gd name="T10" fmla="*/ 0 h 256"/>
                      <a:gd name="T11" fmla="*/ 76 w 76"/>
                      <a:gd name="T12" fmla="*/ 256 h 25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76" h="256">
                        <a:moveTo>
                          <a:pt x="74" y="0"/>
                        </a:moveTo>
                        <a:lnTo>
                          <a:pt x="0" y="0"/>
                        </a:lnTo>
                        <a:lnTo>
                          <a:pt x="76" y="256"/>
                        </a:lnTo>
                      </a:path>
                    </a:pathLst>
                  </a:cu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96408" name="Rectangle 5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001" y="159"/>
                    <a:ext cx="374" cy="863"/>
                  </a:xfrm>
                  <a:prstGeom prst="rect">
                    <a:avLst/>
                  </a:pr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i="1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graphicFrame>
                <p:nvGraphicFramePr>
                  <p:cNvPr id="96274" name="Object 2"/>
                  <p:cNvGraphicFramePr>
                    <a:graphicFrameLocks noChangeAspect="1"/>
                  </p:cNvGraphicFramePr>
                  <p:nvPr/>
                </p:nvGraphicFramePr>
                <p:xfrm>
                  <a:off x="4042" y="738"/>
                  <a:ext cx="270" cy="270"/>
                </p:xfrm>
                <a:graphic>
                  <a:graphicData uri="http://schemas.openxmlformats.org/presentationml/2006/ole">
                    <p:oleObj spid="_x0000_s4119" name="Photo Editor Photo" r:id="rId9" imgW="1142857" imgH="1142857" progId="">
                      <p:embed/>
                    </p:oleObj>
                  </a:graphicData>
                </a:graphic>
              </p:graphicFrame>
              <p:graphicFrame>
                <p:nvGraphicFramePr>
                  <p:cNvPr id="96275" name="Object 3"/>
                  <p:cNvGraphicFramePr>
                    <a:graphicFrameLocks noChangeAspect="1"/>
                  </p:cNvGraphicFramePr>
                  <p:nvPr/>
                </p:nvGraphicFramePr>
                <p:xfrm>
                  <a:off x="4042" y="447"/>
                  <a:ext cx="277" cy="273"/>
                </p:xfrm>
                <a:graphic>
                  <a:graphicData uri="http://schemas.openxmlformats.org/presentationml/2006/ole">
                    <p:oleObj spid="_x0000_s4120" name="Photo Editor Photo" r:id="rId10" imgW="1142857" imgH="1123810" progId="">
                      <p:embed/>
                    </p:oleObj>
                  </a:graphicData>
                </a:graphic>
              </p:graphicFrame>
              <p:graphicFrame>
                <p:nvGraphicFramePr>
                  <p:cNvPr id="96276" name="Object 4"/>
                  <p:cNvGraphicFramePr>
                    <a:graphicFrameLocks noChangeAspect="1"/>
                  </p:cNvGraphicFramePr>
                  <p:nvPr/>
                </p:nvGraphicFramePr>
                <p:xfrm>
                  <a:off x="4042" y="157"/>
                  <a:ext cx="270" cy="270"/>
                </p:xfrm>
                <a:graphic>
                  <a:graphicData uri="http://schemas.openxmlformats.org/presentationml/2006/ole">
                    <p:oleObj spid="_x0000_s4121" name="Photo Editor Photo" r:id="rId11" imgW="1142857" imgH="1142857" progId="">
                      <p:embed/>
                    </p:oleObj>
                  </a:graphicData>
                </a:graphic>
              </p:graphicFrame>
              <p:sp>
                <p:nvSpPr>
                  <p:cNvPr id="96409" name="Rectangle 5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156" y="1023"/>
                    <a:ext cx="39" cy="581"/>
                  </a:xfrm>
                  <a:prstGeom prst="rect">
                    <a:avLst/>
                  </a:pr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i="1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96410" name="AutoShape 56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4027" y="1604"/>
                    <a:ext cx="297" cy="14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4509 w 21600"/>
                      <a:gd name="T13" fmla="*/ 4443 h 21600"/>
                      <a:gd name="T14" fmla="*/ 17164 w 21600"/>
                      <a:gd name="T15" fmla="*/ 17157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0" y="0"/>
                        </a:moveTo>
                        <a:lnTo>
                          <a:pt x="5400" y="21600"/>
                        </a:lnTo>
                        <a:lnTo>
                          <a:pt x="16200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</p:grpSp>
            <p:grpSp>
              <p:nvGrpSpPr>
                <p:cNvPr id="96352" name="Group 57"/>
                <p:cNvGrpSpPr>
                  <a:grpSpLocks noChangeAspect="1"/>
                </p:cNvGrpSpPr>
                <p:nvPr/>
              </p:nvGrpSpPr>
              <p:grpSpPr bwMode="auto">
                <a:xfrm>
                  <a:off x="223" y="2790"/>
                  <a:ext cx="113" cy="346"/>
                  <a:chOff x="3916" y="133"/>
                  <a:chExt cx="530" cy="1617"/>
                </a:xfrm>
              </p:grpSpPr>
              <p:sp>
                <p:nvSpPr>
                  <p:cNvPr id="96393" name="Freeform 58"/>
                  <p:cNvSpPr>
                    <a:spLocks noChangeAspect="1"/>
                  </p:cNvSpPr>
                  <p:nvPr/>
                </p:nvSpPr>
                <p:spPr bwMode="auto">
                  <a:xfrm>
                    <a:off x="3925" y="151"/>
                    <a:ext cx="77" cy="264"/>
                  </a:xfrm>
                  <a:custGeom>
                    <a:avLst/>
                    <a:gdLst>
                      <a:gd name="T0" fmla="*/ 77 w 76"/>
                      <a:gd name="T1" fmla="*/ 0 h 256"/>
                      <a:gd name="T2" fmla="*/ 0 w 76"/>
                      <a:gd name="T3" fmla="*/ 0 h 256"/>
                      <a:gd name="T4" fmla="*/ 79 w 76"/>
                      <a:gd name="T5" fmla="*/ 280 h 256"/>
                      <a:gd name="T6" fmla="*/ 0 60000 65536"/>
                      <a:gd name="T7" fmla="*/ 0 60000 65536"/>
                      <a:gd name="T8" fmla="*/ 0 60000 65536"/>
                      <a:gd name="T9" fmla="*/ 0 w 76"/>
                      <a:gd name="T10" fmla="*/ 0 h 256"/>
                      <a:gd name="T11" fmla="*/ 76 w 76"/>
                      <a:gd name="T12" fmla="*/ 256 h 25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76" h="256">
                        <a:moveTo>
                          <a:pt x="74" y="0"/>
                        </a:moveTo>
                        <a:lnTo>
                          <a:pt x="0" y="0"/>
                        </a:lnTo>
                        <a:lnTo>
                          <a:pt x="76" y="256"/>
                        </a:lnTo>
                      </a:path>
                    </a:pathLst>
                  </a:cu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96394" name="Freeform 59"/>
                  <p:cNvSpPr>
                    <a:spLocks noChangeAspect="1"/>
                  </p:cNvSpPr>
                  <p:nvPr/>
                </p:nvSpPr>
                <p:spPr bwMode="auto">
                  <a:xfrm>
                    <a:off x="3925" y="468"/>
                    <a:ext cx="77" cy="264"/>
                  </a:xfrm>
                  <a:custGeom>
                    <a:avLst/>
                    <a:gdLst>
                      <a:gd name="T0" fmla="*/ 77 w 76"/>
                      <a:gd name="T1" fmla="*/ 0 h 256"/>
                      <a:gd name="T2" fmla="*/ 0 w 76"/>
                      <a:gd name="T3" fmla="*/ 0 h 256"/>
                      <a:gd name="T4" fmla="*/ 79 w 76"/>
                      <a:gd name="T5" fmla="*/ 280 h 256"/>
                      <a:gd name="T6" fmla="*/ 0 60000 65536"/>
                      <a:gd name="T7" fmla="*/ 0 60000 65536"/>
                      <a:gd name="T8" fmla="*/ 0 60000 65536"/>
                      <a:gd name="T9" fmla="*/ 0 w 76"/>
                      <a:gd name="T10" fmla="*/ 0 h 256"/>
                      <a:gd name="T11" fmla="*/ 76 w 76"/>
                      <a:gd name="T12" fmla="*/ 256 h 25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76" h="256">
                        <a:moveTo>
                          <a:pt x="74" y="0"/>
                        </a:moveTo>
                        <a:lnTo>
                          <a:pt x="0" y="0"/>
                        </a:lnTo>
                        <a:lnTo>
                          <a:pt x="76" y="256"/>
                        </a:lnTo>
                      </a:path>
                    </a:pathLst>
                  </a:cu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96395" name="Freeform 60"/>
                  <p:cNvSpPr>
                    <a:spLocks noChangeAspect="1"/>
                  </p:cNvSpPr>
                  <p:nvPr/>
                </p:nvSpPr>
                <p:spPr bwMode="auto">
                  <a:xfrm>
                    <a:off x="3925" y="768"/>
                    <a:ext cx="77" cy="247"/>
                  </a:xfrm>
                  <a:custGeom>
                    <a:avLst/>
                    <a:gdLst>
                      <a:gd name="T0" fmla="*/ 77 w 76"/>
                      <a:gd name="T1" fmla="*/ 0 h 256"/>
                      <a:gd name="T2" fmla="*/ 0 w 76"/>
                      <a:gd name="T3" fmla="*/ 0 h 256"/>
                      <a:gd name="T4" fmla="*/ 79 w 76"/>
                      <a:gd name="T5" fmla="*/ 230 h 256"/>
                      <a:gd name="T6" fmla="*/ 0 60000 65536"/>
                      <a:gd name="T7" fmla="*/ 0 60000 65536"/>
                      <a:gd name="T8" fmla="*/ 0 60000 65536"/>
                      <a:gd name="T9" fmla="*/ 0 w 76"/>
                      <a:gd name="T10" fmla="*/ 0 h 256"/>
                      <a:gd name="T11" fmla="*/ 76 w 76"/>
                      <a:gd name="T12" fmla="*/ 256 h 25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76" h="256">
                        <a:moveTo>
                          <a:pt x="74" y="0"/>
                        </a:moveTo>
                        <a:lnTo>
                          <a:pt x="0" y="0"/>
                        </a:lnTo>
                        <a:lnTo>
                          <a:pt x="76" y="256"/>
                        </a:lnTo>
                      </a:path>
                    </a:pathLst>
                  </a:cu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96396" name="Freeform 61"/>
                  <p:cNvSpPr>
                    <a:spLocks noChangeAspect="1"/>
                  </p:cNvSpPr>
                  <p:nvPr/>
                </p:nvSpPr>
                <p:spPr bwMode="auto">
                  <a:xfrm flipH="1">
                    <a:off x="4377" y="151"/>
                    <a:ext cx="77" cy="264"/>
                  </a:xfrm>
                  <a:custGeom>
                    <a:avLst/>
                    <a:gdLst>
                      <a:gd name="T0" fmla="*/ 77 w 76"/>
                      <a:gd name="T1" fmla="*/ 0 h 256"/>
                      <a:gd name="T2" fmla="*/ 0 w 76"/>
                      <a:gd name="T3" fmla="*/ 0 h 256"/>
                      <a:gd name="T4" fmla="*/ 79 w 76"/>
                      <a:gd name="T5" fmla="*/ 280 h 256"/>
                      <a:gd name="T6" fmla="*/ 0 60000 65536"/>
                      <a:gd name="T7" fmla="*/ 0 60000 65536"/>
                      <a:gd name="T8" fmla="*/ 0 60000 65536"/>
                      <a:gd name="T9" fmla="*/ 0 w 76"/>
                      <a:gd name="T10" fmla="*/ 0 h 256"/>
                      <a:gd name="T11" fmla="*/ 76 w 76"/>
                      <a:gd name="T12" fmla="*/ 256 h 25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76" h="256">
                        <a:moveTo>
                          <a:pt x="74" y="0"/>
                        </a:moveTo>
                        <a:lnTo>
                          <a:pt x="0" y="0"/>
                        </a:lnTo>
                        <a:lnTo>
                          <a:pt x="76" y="256"/>
                        </a:lnTo>
                      </a:path>
                    </a:pathLst>
                  </a:cu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96397" name="Freeform 62"/>
                  <p:cNvSpPr>
                    <a:spLocks noChangeAspect="1"/>
                  </p:cNvSpPr>
                  <p:nvPr/>
                </p:nvSpPr>
                <p:spPr bwMode="auto">
                  <a:xfrm flipH="1">
                    <a:off x="4377" y="468"/>
                    <a:ext cx="77" cy="264"/>
                  </a:xfrm>
                  <a:custGeom>
                    <a:avLst/>
                    <a:gdLst>
                      <a:gd name="T0" fmla="*/ 77 w 76"/>
                      <a:gd name="T1" fmla="*/ 0 h 256"/>
                      <a:gd name="T2" fmla="*/ 0 w 76"/>
                      <a:gd name="T3" fmla="*/ 0 h 256"/>
                      <a:gd name="T4" fmla="*/ 79 w 76"/>
                      <a:gd name="T5" fmla="*/ 280 h 256"/>
                      <a:gd name="T6" fmla="*/ 0 60000 65536"/>
                      <a:gd name="T7" fmla="*/ 0 60000 65536"/>
                      <a:gd name="T8" fmla="*/ 0 60000 65536"/>
                      <a:gd name="T9" fmla="*/ 0 w 76"/>
                      <a:gd name="T10" fmla="*/ 0 h 256"/>
                      <a:gd name="T11" fmla="*/ 76 w 76"/>
                      <a:gd name="T12" fmla="*/ 256 h 25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76" h="256">
                        <a:moveTo>
                          <a:pt x="74" y="0"/>
                        </a:moveTo>
                        <a:lnTo>
                          <a:pt x="0" y="0"/>
                        </a:lnTo>
                        <a:lnTo>
                          <a:pt x="76" y="256"/>
                        </a:lnTo>
                      </a:path>
                    </a:pathLst>
                  </a:cu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96398" name="Freeform 63"/>
                  <p:cNvSpPr>
                    <a:spLocks noChangeAspect="1"/>
                  </p:cNvSpPr>
                  <p:nvPr/>
                </p:nvSpPr>
                <p:spPr bwMode="auto">
                  <a:xfrm flipH="1">
                    <a:off x="4377" y="768"/>
                    <a:ext cx="77" cy="247"/>
                  </a:xfrm>
                  <a:custGeom>
                    <a:avLst/>
                    <a:gdLst>
                      <a:gd name="T0" fmla="*/ 77 w 76"/>
                      <a:gd name="T1" fmla="*/ 0 h 256"/>
                      <a:gd name="T2" fmla="*/ 0 w 76"/>
                      <a:gd name="T3" fmla="*/ 0 h 256"/>
                      <a:gd name="T4" fmla="*/ 79 w 76"/>
                      <a:gd name="T5" fmla="*/ 230 h 256"/>
                      <a:gd name="T6" fmla="*/ 0 60000 65536"/>
                      <a:gd name="T7" fmla="*/ 0 60000 65536"/>
                      <a:gd name="T8" fmla="*/ 0 60000 65536"/>
                      <a:gd name="T9" fmla="*/ 0 w 76"/>
                      <a:gd name="T10" fmla="*/ 0 h 256"/>
                      <a:gd name="T11" fmla="*/ 76 w 76"/>
                      <a:gd name="T12" fmla="*/ 256 h 25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76" h="256">
                        <a:moveTo>
                          <a:pt x="74" y="0"/>
                        </a:moveTo>
                        <a:lnTo>
                          <a:pt x="0" y="0"/>
                        </a:lnTo>
                        <a:lnTo>
                          <a:pt x="76" y="256"/>
                        </a:lnTo>
                      </a:path>
                    </a:pathLst>
                  </a:cu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96399" name="Rectangle 6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003" y="134"/>
                    <a:ext cx="374" cy="881"/>
                  </a:xfrm>
                  <a:prstGeom prst="rect">
                    <a:avLst/>
                  </a:pr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i="1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graphicFrame>
                <p:nvGraphicFramePr>
                  <p:cNvPr id="96271" name="Object 5"/>
                  <p:cNvGraphicFramePr>
                    <a:graphicFrameLocks noChangeAspect="1"/>
                  </p:cNvGraphicFramePr>
                  <p:nvPr/>
                </p:nvGraphicFramePr>
                <p:xfrm>
                  <a:off x="4042" y="738"/>
                  <a:ext cx="270" cy="270"/>
                </p:xfrm>
                <a:graphic>
                  <a:graphicData uri="http://schemas.openxmlformats.org/presentationml/2006/ole">
                    <p:oleObj spid="_x0000_s4122" name="Photo Editor Photo" r:id="rId12" imgW="1142857" imgH="1142857" progId="">
                      <p:embed/>
                    </p:oleObj>
                  </a:graphicData>
                </a:graphic>
              </p:graphicFrame>
              <p:graphicFrame>
                <p:nvGraphicFramePr>
                  <p:cNvPr id="96272" name="Object 6"/>
                  <p:cNvGraphicFramePr>
                    <a:graphicFrameLocks noChangeAspect="1"/>
                  </p:cNvGraphicFramePr>
                  <p:nvPr/>
                </p:nvGraphicFramePr>
                <p:xfrm>
                  <a:off x="4042" y="447"/>
                  <a:ext cx="277" cy="273"/>
                </p:xfrm>
                <a:graphic>
                  <a:graphicData uri="http://schemas.openxmlformats.org/presentationml/2006/ole">
                    <p:oleObj spid="_x0000_s4123" name="Photo Editor Photo" r:id="rId13" imgW="1142857" imgH="1123810" progId="">
                      <p:embed/>
                    </p:oleObj>
                  </a:graphicData>
                </a:graphic>
              </p:graphicFrame>
              <p:graphicFrame>
                <p:nvGraphicFramePr>
                  <p:cNvPr id="96273" name="Object 7"/>
                  <p:cNvGraphicFramePr>
                    <a:graphicFrameLocks noChangeAspect="1"/>
                  </p:cNvGraphicFramePr>
                  <p:nvPr/>
                </p:nvGraphicFramePr>
                <p:xfrm>
                  <a:off x="4042" y="157"/>
                  <a:ext cx="270" cy="270"/>
                </p:xfrm>
                <a:graphic>
                  <a:graphicData uri="http://schemas.openxmlformats.org/presentationml/2006/ole">
                    <p:oleObj spid="_x0000_s4124" name="Photo Editor Photo" r:id="rId14" imgW="1142857" imgH="1142857" progId="">
                      <p:embed/>
                    </p:oleObj>
                  </a:graphicData>
                </a:graphic>
              </p:graphicFrame>
              <p:sp>
                <p:nvSpPr>
                  <p:cNvPr id="96400" name="Rectangle 6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158" y="1014"/>
                    <a:ext cx="39" cy="599"/>
                  </a:xfrm>
                  <a:prstGeom prst="rect">
                    <a:avLst/>
                  </a:pr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i="1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96401" name="AutoShape 69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4029" y="1613"/>
                    <a:ext cx="297" cy="14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4509 w 21600"/>
                      <a:gd name="T13" fmla="*/ 4443 h 21600"/>
                      <a:gd name="T14" fmla="*/ 17164 w 21600"/>
                      <a:gd name="T15" fmla="*/ 17157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0" y="0"/>
                        </a:moveTo>
                        <a:lnTo>
                          <a:pt x="5400" y="21600"/>
                        </a:lnTo>
                        <a:lnTo>
                          <a:pt x="16200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</p:grpSp>
            <p:grpSp>
              <p:nvGrpSpPr>
                <p:cNvPr id="96353" name="Group 70"/>
                <p:cNvGrpSpPr>
                  <a:grpSpLocks noChangeAspect="1"/>
                </p:cNvGrpSpPr>
                <p:nvPr/>
              </p:nvGrpSpPr>
              <p:grpSpPr bwMode="auto">
                <a:xfrm>
                  <a:off x="350" y="2603"/>
                  <a:ext cx="113" cy="346"/>
                  <a:chOff x="3916" y="133"/>
                  <a:chExt cx="530" cy="1617"/>
                </a:xfrm>
              </p:grpSpPr>
              <p:sp>
                <p:nvSpPr>
                  <p:cNvPr id="96384" name="Freeform 71"/>
                  <p:cNvSpPr>
                    <a:spLocks noChangeAspect="1"/>
                  </p:cNvSpPr>
                  <p:nvPr/>
                </p:nvSpPr>
                <p:spPr bwMode="auto">
                  <a:xfrm>
                    <a:off x="3923" y="144"/>
                    <a:ext cx="77" cy="264"/>
                  </a:xfrm>
                  <a:custGeom>
                    <a:avLst/>
                    <a:gdLst>
                      <a:gd name="T0" fmla="*/ 77 w 76"/>
                      <a:gd name="T1" fmla="*/ 0 h 256"/>
                      <a:gd name="T2" fmla="*/ 0 w 76"/>
                      <a:gd name="T3" fmla="*/ 0 h 256"/>
                      <a:gd name="T4" fmla="*/ 79 w 76"/>
                      <a:gd name="T5" fmla="*/ 280 h 256"/>
                      <a:gd name="T6" fmla="*/ 0 60000 65536"/>
                      <a:gd name="T7" fmla="*/ 0 60000 65536"/>
                      <a:gd name="T8" fmla="*/ 0 60000 65536"/>
                      <a:gd name="T9" fmla="*/ 0 w 76"/>
                      <a:gd name="T10" fmla="*/ 0 h 256"/>
                      <a:gd name="T11" fmla="*/ 76 w 76"/>
                      <a:gd name="T12" fmla="*/ 256 h 25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76" h="256">
                        <a:moveTo>
                          <a:pt x="74" y="0"/>
                        </a:moveTo>
                        <a:lnTo>
                          <a:pt x="0" y="0"/>
                        </a:lnTo>
                        <a:lnTo>
                          <a:pt x="76" y="256"/>
                        </a:lnTo>
                      </a:path>
                    </a:pathLst>
                  </a:cu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96385" name="Freeform 72"/>
                  <p:cNvSpPr>
                    <a:spLocks noChangeAspect="1"/>
                  </p:cNvSpPr>
                  <p:nvPr/>
                </p:nvSpPr>
                <p:spPr bwMode="auto">
                  <a:xfrm>
                    <a:off x="3923" y="461"/>
                    <a:ext cx="77" cy="264"/>
                  </a:xfrm>
                  <a:custGeom>
                    <a:avLst/>
                    <a:gdLst>
                      <a:gd name="T0" fmla="*/ 77 w 76"/>
                      <a:gd name="T1" fmla="*/ 0 h 256"/>
                      <a:gd name="T2" fmla="*/ 0 w 76"/>
                      <a:gd name="T3" fmla="*/ 0 h 256"/>
                      <a:gd name="T4" fmla="*/ 79 w 76"/>
                      <a:gd name="T5" fmla="*/ 280 h 256"/>
                      <a:gd name="T6" fmla="*/ 0 60000 65536"/>
                      <a:gd name="T7" fmla="*/ 0 60000 65536"/>
                      <a:gd name="T8" fmla="*/ 0 60000 65536"/>
                      <a:gd name="T9" fmla="*/ 0 w 76"/>
                      <a:gd name="T10" fmla="*/ 0 h 256"/>
                      <a:gd name="T11" fmla="*/ 76 w 76"/>
                      <a:gd name="T12" fmla="*/ 256 h 25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76" h="256">
                        <a:moveTo>
                          <a:pt x="74" y="0"/>
                        </a:moveTo>
                        <a:lnTo>
                          <a:pt x="0" y="0"/>
                        </a:lnTo>
                        <a:lnTo>
                          <a:pt x="76" y="256"/>
                        </a:lnTo>
                      </a:path>
                    </a:pathLst>
                  </a:cu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96386" name="Freeform 73"/>
                  <p:cNvSpPr>
                    <a:spLocks noChangeAspect="1"/>
                  </p:cNvSpPr>
                  <p:nvPr/>
                </p:nvSpPr>
                <p:spPr bwMode="auto">
                  <a:xfrm>
                    <a:off x="3923" y="761"/>
                    <a:ext cx="77" cy="247"/>
                  </a:xfrm>
                  <a:custGeom>
                    <a:avLst/>
                    <a:gdLst>
                      <a:gd name="T0" fmla="*/ 77 w 76"/>
                      <a:gd name="T1" fmla="*/ 0 h 256"/>
                      <a:gd name="T2" fmla="*/ 0 w 76"/>
                      <a:gd name="T3" fmla="*/ 0 h 256"/>
                      <a:gd name="T4" fmla="*/ 79 w 76"/>
                      <a:gd name="T5" fmla="*/ 230 h 256"/>
                      <a:gd name="T6" fmla="*/ 0 60000 65536"/>
                      <a:gd name="T7" fmla="*/ 0 60000 65536"/>
                      <a:gd name="T8" fmla="*/ 0 60000 65536"/>
                      <a:gd name="T9" fmla="*/ 0 w 76"/>
                      <a:gd name="T10" fmla="*/ 0 h 256"/>
                      <a:gd name="T11" fmla="*/ 76 w 76"/>
                      <a:gd name="T12" fmla="*/ 256 h 25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76" h="256">
                        <a:moveTo>
                          <a:pt x="74" y="0"/>
                        </a:moveTo>
                        <a:lnTo>
                          <a:pt x="0" y="0"/>
                        </a:lnTo>
                        <a:lnTo>
                          <a:pt x="76" y="256"/>
                        </a:lnTo>
                      </a:path>
                    </a:pathLst>
                  </a:cu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96387" name="Freeform 74"/>
                  <p:cNvSpPr>
                    <a:spLocks noChangeAspect="1"/>
                  </p:cNvSpPr>
                  <p:nvPr/>
                </p:nvSpPr>
                <p:spPr bwMode="auto">
                  <a:xfrm flipH="1">
                    <a:off x="4375" y="144"/>
                    <a:ext cx="77" cy="264"/>
                  </a:xfrm>
                  <a:custGeom>
                    <a:avLst/>
                    <a:gdLst>
                      <a:gd name="T0" fmla="*/ 77 w 76"/>
                      <a:gd name="T1" fmla="*/ 0 h 256"/>
                      <a:gd name="T2" fmla="*/ 0 w 76"/>
                      <a:gd name="T3" fmla="*/ 0 h 256"/>
                      <a:gd name="T4" fmla="*/ 79 w 76"/>
                      <a:gd name="T5" fmla="*/ 280 h 256"/>
                      <a:gd name="T6" fmla="*/ 0 60000 65536"/>
                      <a:gd name="T7" fmla="*/ 0 60000 65536"/>
                      <a:gd name="T8" fmla="*/ 0 60000 65536"/>
                      <a:gd name="T9" fmla="*/ 0 w 76"/>
                      <a:gd name="T10" fmla="*/ 0 h 256"/>
                      <a:gd name="T11" fmla="*/ 76 w 76"/>
                      <a:gd name="T12" fmla="*/ 256 h 25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76" h="256">
                        <a:moveTo>
                          <a:pt x="74" y="0"/>
                        </a:moveTo>
                        <a:lnTo>
                          <a:pt x="0" y="0"/>
                        </a:lnTo>
                        <a:lnTo>
                          <a:pt x="76" y="256"/>
                        </a:lnTo>
                      </a:path>
                    </a:pathLst>
                  </a:cu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96388" name="Freeform 75"/>
                  <p:cNvSpPr>
                    <a:spLocks noChangeAspect="1"/>
                  </p:cNvSpPr>
                  <p:nvPr/>
                </p:nvSpPr>
                <p:spPr bwMode="auto">
                  <a:xfrm flipH="1">
                    <a:off x="4375" y="461"/>
                    <a:ext cx="77" cy="264"/>
                  </a:xfrm>
                  <a:custGeom>
                    <a:avLst/>
                    <a:gdLst>
                      <a:gd name="T0" fmla="*/ 77 w 76"/>
                      <a:gd name="T1" fmla="*/ 0 h 256"/>
                      <a:gd name="T2" fmla="*/ 0 w 76"/>
                      <a:gd name="T3" fmla="*/ 0 h 256"/>
                      <a:gd name="T4" fmla="*/ 79 w 76"/>
                      <a:gd name="T5" fmla="*/ 280 h 256"/>
                      <a:gd name="T6" fmla="*/ 0 60000 65536"/>
                      <a:gd name="T7" fmla="*/ 0 60000 65536"/>
                      <a:gd name="T8" fmla="*/ 0 60000 65536"/>
                      <a:gd name="T9" fmla="*/ 0 w 76"/>
                      <a:gd name="T10" fmla="*/ 0 h 256"/>
                      <a:gd name="T11" fmla="*/ 76 w 76"/>
                      <a:gd name="T12" fmla="*/ 256 h 25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76" h="256">
                        <a:moveTo>
                          <a:pt x="74" y="0"/>
                        </a:moveTo>
                        <a:lnTo>
                          <a:pt x="0" y="0"/>
                        </a:lnTo>
                        <a:lnTo>
                          <a:pt x="76" y="256"/>
                        </a:lnTo>
                      </a:path>
                    </a:pathLst>
                  </a:cu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96389" name="Freeform 76"/>
                  <p:cNvSpPr>
                    <a:spLocks noChangeAspect="1"/>
                  </p:cNvSpPr>
                  <p:nvPr/>
                </p:nvSpPr>
                <p:spPr bwMode="auto">
                  <a:xfrm flipH="1">
                    <a:off x="4375" y="761"/>
                    <a:ext cx="77" cy="247"/>
                  </a:xfrm>
                  <a:custGeom>
                    <a:avLst/>
                    <a:gdLst>
                      <a:gd name="T0" fmla="*/ 77 w 76"/>
                      <a:gd name="T1" fmla="*/ 0 h 256"/>
                      <a:gd name="T2" fmla="*/ 0 w 76"/>
                      <a:gd name="T3" fmla="*/ 0 h 256"/>
                      <a:gd name="T4" fmla="*/ 79 w 76"/>
                      <a:gd name="T5" fmla="*/ 230 h 256"/>
                      <a:gd name="T6" fmla="*/ 0 60000 65536"/>
                      <a:gd name="T7" fmla="*/ 0 60000 65536"/>
                      <a:gd name="T8" fmla="*/ 0 60000 65536"/>
                      <a:gd name="T9" fmla="*/ 0 w 76"/>
                      <a:gd name="T10" fmla="*/ 0 h 256"/>
                      <a:gd name="T11" fmla="*/ 76 w 76"/>
                      <a:gd name="T12" fmla="*/ 256 h 25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76" h="256">
                        <a:moveTo>
                          <a:pt x="74" y="0"/>
                        </a:moveTo>
                        <a:lnTo>
                          <a:pt x="0" y="0"/>
                        </a:lnTo>
                        <a:lnTo>
                          <a:pt x="76" y="256"/>
                        </a:lnTo>
                      </a:path>
                    </a:pathLst>
                  </a:cu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96390" name="Rectangle 7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001" y="127"/>
                    <a:ext cx="374" cy="881"/>
                  </a:xfrm>
                  <a:prstGeom prst="rect">
                    <a:avLst/>
                  </a:pr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i="1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graphicFrame>
                <p:nvGraphicFramePr>
                  <p:cNvPr id="96268" name="Object 8"/>
                  <p:cNvGraphicFramePr>
                    <a:graphicFrameLocks noChangeAspect="1"/>
                  </p:cNvGraphicFramePr>
                  <p:nvPr/>
                </p:nvGraphicFramePr>
                <p:xfrm>
                  <a:off x="4042" y="738"/>
                  <a:ext cx="270" cy="270"/>
                </p:xfrm>
                <a:graphic>
                  <a:graphicData uri="http://schemas.openxmlformats.org/presentationml/2006/ole">
                    <p:oleObj spid="_x0000_s4125" name="Photo Editor Photo" r:id="rId15" imgW="1142857" imgH="1142857" progId="">
                      <p:embed/>
                    </p:oleObj>
                  </a:graphicData>
                </a:graphic>
              </p:graphicFrame>
              <p:graphicFrame>
                <p:nvGraphicFramePr>
                  <p:cNvPr id="96269" name="Object 9"/>
                  <p:cNvGraphicFramePr>
                    <a:graphicFrameLocks noChangeAspect="1"/>
                  </p:cNvGraphicFramePr>
                  <p:nvPr/>
                </p:nvGraphicFramePr>
                <p:xfrm>
                  <a:off x="4042" y="447"/>
                  <a:ext cx="277" cy="273"/>
                </p:xfrm>
                <a:graphic>
                  <a:graphicData uri="http://schemas.openxmlformats.org/presentationml/2006/ole">
                    <p:oleObj spid="_x0000_s4126" name="Photo Editor Photo" r:id="rId16" imgW="1142857" imgH="1123810" progId="">
                      <p:embed/>
                    </p:oleObj>
                  </a:graphicData>
                </a:graphic>
              </p:graphicFrame>
              <p:graphicFrame>
                <p:nvGraphicFramePr>
                  <p:cNvPr id="96270" name="Object 10"/>
                  <p:cNvGraphicFramePr>
                    <a:graphicFrameLocks noChangeAspect="1"/>
                  </p:cNvGraphicFramePr>
                  <p:nvPr/>
                </p:nvGraphicFramePr>
                <p:xfrm>
                  <a:off x="4042" y="157"/>
                  <a:ext cx="270" cy="270"/>
                </p:xfrm>
                <a:graphic>
                  <a:graphicData uri="http://schemas.openxmlformats.org/presentationml/2006/ole">
                    <p:oleObj spid="_x0000_s4127" name="Photo Editor Photo" r:id="rId17" imgW="1142857" imgH="1142857" progId="">
                      <p:embed/>
                    </p:oleObj>
                  </a:graphicData>
                </a:graphic>
              </p:graphicFrame>
              <p:sp>
                <p:nvSpPr>
                  <p:cNvPr id="96391" name="Rectangle 8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156" y="1007"/>
                    <a:ext cx="39" cy="599"/>
                  </a:xfrm>
                  <a:prstGeom prst="rect">
                    <a:avLst/>
                  </a:pr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i="1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96392" name="AutoShape 82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4027" y="1606"/>
                    <a:ext cx="297" cy="14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4509 w 21600"/>
                      <a:gd name="T13" fmla="*/ 4443 h 21600"/>
                      <a:gd name="T14" fmla="*/ 17164 w 21600"/>
                      <a:gd name="T15" fmla="*/ 17157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0" y="0"/>
                        </a:moveTo>
                        <a:lnTo>
                          <a:pt x="5400" y="21600"/>
                        </a:lnTo>
                        <a:lnTo>
                          <a:pt x="16200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</p:grpSp>
            <p:grpSp>
              <p:nvGrpSpPr>
                <p:cNvPr id="96354" name="Group 83"/>
                <p:cNvGrpSpPr>
                  <a:grpSpLocks noChangeAspect="1"/>
                </p:cNvGrpSpPr>
                <p:nvPr/>
              </p:nvGrpSpPr>
              <p:grpSpPr bwMode="auto">
                <a:xfrm>
                  <a:off x="127" y="2267"/>
                  <a:ext cx="113" cy="346"/>
                  <a:chOff x="3916" y="133"/>
                  <a:chExt cx="530" cy="1617"/>
                </a:xfrm>
              </p:grpSpPr>
              <p:sp>
                <p:nvSpPr>
                  <p:cNvPr id="96375" name="Freeform 84"/>
                  <p:cNvSpPr>
                    <a:spLocks noChangeAspect="1"/>
                  </p:cNvSpPr>
                  <p:nvPr/>
                </p:nvSpPr>
                <p:spPr bwMode="auto">
                  <a:xfrm>
                    <a:off x="3924" y="147"/>
                    <a:ext cx="77" cy="264"/>
                  </a:xfrm>
                  <a:custGeom>
                    <a:avLst/>
                    <a:gdLst>
                      <a:gd name="T0" fmla="*/ 77 w 76"/>
                      <a:gd name="T1" fmla="*/ 0 h 256"/>
                      <a:gd name="T2" fmla="*/ 0 w 76"/>
                      <a:gd name="T3" fmla="*/ 0 h 256"/>
                      <a:gd name="T4" fmla="*/ 79 w 76"/>
                      <a:gd name="T5" fmla="*/ 280 h 256"/>
                      <a:gd name="T6" fmla="*/ 0 60000 65536"/>
                      <a:gd name="T7" fmla="*/ 0 60000 65536"/>
                      <a:gd name="T8" fmla="*/ 0 60000 65536"/>
                      <a:gd name="T9" fmla="*/ 0 w 76"/>
                      <a:gd name="T10" fmla="*/ 0 h 256"/>
                      <a:gd name="T11" fmla="*/ 76 w 76"/>
                      <a:gd name="T12" fmla="*/ 256 h 25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76" h="256">
                        <a:moveTo>
                          <a:pt x="74" y="0"/>
                        </a:moveTo>
                        <a:lnTo>
                          <a:pt x="0" y="0"/>
                        </a:lnTo>
                        <a:lnTo>
                          <a:pt x="76" y="256"/>
                        </a:lnTo>
                      </a:path>
                    </a:pathLst>
                  </a:cu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96376" name="Freeform 85"/>
                  <p:cNvSpPr>
                    <a:spLocks noChangeAspect="1"/>
                  </p:cNvSpPr>
                  <p:nvPr/>
                </p:nvSpPr>
                <p:spPr bwMode="auto">
                  <a:xfrm>
                    <a:off x="3924" y="464"/>
                    <a:ext cx="77" cy="264"/>
                  </a:xfrm>
                  <a:custGeom>
                    <a:avLst/>
                    <a:gdLst>
                      <a:gd name="T0" fmla="*/ 77 w 76"/>
                      <a:gd name="T1" fmla="*/ 0 h 256"/>
                      <a:gd name="T2" fmla="*/ 0 w 76"/>
                      <a:gd name="T3" fmla="*/ 0 h 256"/>
                      <a:gd name="T4" fmla="*/ 79 w 76"/>
                      <a:gd name="T5" fmla="*/ 280 h 256"/>
                      <a:gd name="T6" fmla="*/ 0 60000 65536"/>
                      <a:gd name="T7" fmla="*/ 0 60000 65536"/>
                      <a:gd name="T8" fmla="*/ 0 60000 65536"/>
                      <a:gd name="T9" fmla="*/ 0 w 76"/>
                      <a:gd name="T10" fmla="*/ 0 h 256"/>
                      <a:gd name="T11" fmla="*/ 76 w 76"/>
                      <a:gd name="T12" fmla="*/ 256 h 25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76" h="256">
                        <a:moveTo>
                          <a:pt x="74" y="0"/>
                        </a:moveTo>
                        <a:lnTo>
                          <a:pt x="0" y="0"/>
                        </a:lnTo>
                        <a:lnTo>
                          <a:pt x="76" y="256"/>
                        </a:lnTo>
                      </a:path>
                    </a:pathLst>
                  </a:cu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96377" name="Freeform 86"/>
                  <p:cNvSpPr>
                    <a:spLocks noChangeAspect="1"/>
                  </p:cNvSpPr>
                  <p:nvPr/>
                </p:nvSpPr>
                <p:spPr bwMode="auto">
                  <a:xfrm>
                    <a:off x="3924" y="763"/>
                    <a:ext cx="77" cy="247"/>
                  </a:xfrm>
                  <a:custGeom>
                    <a:avLst/>
                    <a:gdLst>
                      <a:gd name="T0" fmla="*/ 77 w 76"/>
                      <a:gd name="T1" fmla="*/ 0 h 256"/>
                      <a:gd name="T2" fmla="*/ 0 w 76"/>
                      <a:gd name="T3" fmla="*/ 0 h 256"/>
                      <a:gd name="T4" fmla="*/ 79 w 76"/>
                      <a:gd name="T5" fmla="*/ 230 h 256"/>
                      <a:gd name="T6" fmla="*/ 0 60000 65536"/>
                      <a:gd name="T7" fmla="*/ 0 60000 65536"/>
                      <a:gd name="T8" fmla="*/ 0 60000 65536"/>
                      <a:gd name="T9" fmla="*/ 0 w 76"/>
                      <a:gd name="T10" fmla="*/ 0 h 256"/>
                      <a:gd name="T11" fmla="*/ 76 w 76"/>
                      <a:gd name="T12" fmla="*/ 256 h 25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76" h="256">
                        <a:moveTo>
                          <a:pt x="74" y="0"/>
                        </a:moveTo>
                        <a:lnTo>
                          <a:pt x="0" y="0"/>
                        </a:lnTo>
                        <a:lnTo>
                          <a:pt x="76" y="256"/>
                        </a:lnTo>
                      </a:path>
                    </a:pathLst>
                  </a:cu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96378" name="Freeform 87"/>
                  <p:cNvSpPr>
                    <a:spLocks noChangeAspect="1"/>
                  </p:cNvSpPr>
                  <p:nvPr/>
                </p:nvSpPr>
                <p:spPr bwMode="auto">
                  <a:xfrm flipH="1">
                    <a:off x="4376" y="147"/>
                    <a:ext cx="77" cy="264"/>
                  </a:xfrm>
                  <a:custGeom>
                    <a:avLst/>
                    <a:gdLst>
                      <a:gd name="T0" fmla="*/ 77 w 76"/>
                      <a:gd name="T1" fmla="*/ 0 h 256"/>
                      <a:gd name="T2" fmla="*/ 0 w 76"/>
                      <a:gd name="T3" fmla="*/ 0 h 256"/>
                      <a:gd name="T4" fmla="*/ 79 w 76"/>
                      <a:gd name="T5" fmla="*/ 280 h 256"/>
                      <a:gd name="T6" fmla="*/ 0 60000 65536"/>
                      <a:gd name="T7" fmla="*/ 0 60000 65536"/>
                      <a:gd name="T8" fmla="*/ 0 60000 65536"/>
                      <a:gd name="T9" fmla="*/ 0 w 76"/>
                      <a:gd name="T10" fmla="*/ 0 h 256"/>
                      <a:gd name="T11" fmla="*/ 76 w 76"/>
                      <a:gd name="T12" fmla="*/ 256 h 25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76" h="256">
                        <a:moveTo>
                          <a:pt x="74" y="0"/>
                        </a:moveTo>
                        <a:lnTo>
                          <a:pt x="0" y="0"/>
                        </a:lnTo>
                        <a:lnTo>
                          <a:pt x="76" y="256"/>
                        </a:lnTo>
                      </a:path>
                    </a:pathLst>
                  </a:cu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96379" name="Freeform 88"/>
                  <p:cNvSpPr>
                    <a:spLocks noChangeAspect="1"/>
                  </p:cNvSpPr>
                  <p:nvPr/>
                </p:nvSpPr>
                <p:spPr bwMode="auto">
                  <a:xfrm flipH="1">
                    <a:off x="4376" y="464"/>
                    <a:ext cx="77" cy="264"/>
                  </a:xfrm>
                  <a:custGeom>
                    <a:avLst/>
                    <a:gdLst>
                      <a:gd name="T0" fmla="*/ 77 w 76"/>
                      <a:gd name="T1" fmla="*/ 0 h 256"/>
                      <a:gd name="T2" fmla="*/ 0 w 76"/>
                      <a:gd name="T3" fmla="*/ 0 h 256"/>
                      <a:gd name="T4" fmla="*/ 79 w 76"/>
                      <a:gd name="T5" fmla="*/ 280 h 256"/>
                      <a:gd name="T6" fmla="*/ 0 60000 65536"/>
                      <a:gd name="T7" fmla="*/ 0 60000 65536"/>
                      <a:gd name="T8" fmla="*/ 0 60000 65536"/>
                      <a:gd name="T9" fmla="*/ 0 w 76"/>
                      <a:gd name="T10" fmla="*/ 0 h 256"/>
                      <a:gd name="T11" fmla="*/ 76 w 76"/>
                      <a:gd name="T12" fmla="*/ 256 h 25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76" h="256">
                        <a:moveTo>
                          <a:pt x="74" y="0"/>
                        </a:moveTo>
                        <a:lnTo>
                          <a:pt x="0" y="0"/>
                        </a:lnTo>
                        <a:lnTo>
                          <a:pt x="76" y="256"/>
                        </a:lnTo>
                      </a:path>
                    </a:pathLst>
                  </a:cu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96380" name="Freeform 89"/>
                  <p:cNvSpPr>
                    <a:spLocks noChangeAspect="1"/>
                  </p:cNvSpPr>
                  <p:nvPr/>
                </p:nvSpPr>
                <p:spPr bwMode="auto">
                  <a:xfrm flipH="1">
                    <a:off x="4376" y="763"/>
                    <a:ext cx="77" cy="247"/>
                  </a:xfrm>
                  <a:custGeom>
                    <a:avLst/>
                    <a:gdLst>
                      <a:gd name="T0" fmla="*/ 77 w 76"/>
                      <a:gd name="T1" fmla="*/ 0 h 256"/>
                      <a:gd name="T2" fmla="*/ 0 w 76"/>
                      <a:gd name="T3" fmla="*/ 0 h 256"/>
                      <a:gd name="T4" fmla="*/ 79 w 76"/>
                      <a:gd name="T5" fmla="*/ 230 h 256"/>
                      <a:gd name="T6" fmla="*/ 0 60000 65536"/>
                      <a:gd name="T7" fmla="*/ 0 60000 65536"/>
                      <a:gd name="T8" fmla="*/ 0 60000 65536"/>
                      <a:gd name="T9" fmla="*/ 0 w 76"/>
                      <a:gd name="T10" fmla="*/ 0 h 256"/>
                      <a:gd name="T11" fmla="*/ 76 w 76"/>
                      <a:gd name="T12" fmla="*/ 256 h 25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76" h="256">
                        <a:moveTo>
                          <a:pt x="74" y="0"/>
                        </a:moveTo>
                        <a:lnTo>
                          <a:pt x="0" y="0"/>
                        </a:lnTo>
                        <a:lnTo>
                          <a:pt x="76" y="256"/>
                        </a:lnTo>
                      </a:path>
                    </a:pathLst>
                  </a:cu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96381" name="Rectangle 9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001" y="129"/>
                    <a:ext cx="374" cy="881"/>
                  </a:xfrm>
                  <a:prstGeom prst="rect">
                    <a:avLst/>
                  </a:pr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i="1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graphicFrame>
                <p:nvGraphicFramePr>
                  <p:cNvPr id="96265" name="Object 11"/>
                  <p:cNvGraphicFramePr>
                    <a:graphicFrameLocks noChangeAspect="1"/>
                  </p:cNvGraphicFramePr>
                  <p:nvPr/>
                </p:nvGraphicFramePr>
                <p:xfrm>
                  <a:off x="4042" y="738"/>
                  <a:ext cx="270" cy="270"/>
                </p:xfrm>
                <a:graphic>
                  <a:graphicData uri="http://schemas.openxmlformats.org/presentationml/2006/ole">
                    <p:oleObj spid="_x0000_s4128" name="Photo Editor Photo" r:id="rId18" imgW="1142857" imgH="1142857" progId="">
                      <p:embed/>
                    </p:oleObj>
                  </a:graphicData>
                </a:graphic>
              </p:graphicFrame>
              <p:graphicFrame>
                <p:nvGraphicFramePr>
                  <p:cNvPr id="96266" name="Object 12"/>
                  <p:cNvGraphicFramePr>
                    <a:graphicFrameLocks noChangeAspect="1"/>
                  </p:cNvGraphicFramePr>
                  <p:nvPr/>
                </p:nvGraphicFramePr>
                <p:xfrm>
                  <a:off x="4042" y="447"/>
                  <a:ext cx="277" cy="273"/>
                </p:xfrm>
                <a:graphic>
                  <a:graphicData uri="http://schemas.openxmlformats.org/presentationml/2006/ole">
                    <p:oleObj spid="_x0000_s4129" name="Photo Editor Photo" r:id="rId19" imgW="1142857" imgH="1123810" progId="">
                      <p:embed/>
                    </p:oleObj>
                  </a:graphicData>
                </a:graphic>
              </p:graphicFrame>
              <p:graphicFrame>
                <p:nvGraphicFramePr>
                  <p:cNvPr id="96267" name="Object 13"/>
                  <p:cNvGraphicFramePr>
                    <a:graphicFrameLocks noChangeAspect="1"/>
                  </p:cNvGraphicFramePr>
                  <p:nvPr/>
                </p:nvGraphicFramePr>
                <p:xfrm>
                  <a:off x="4042" y="157"/>
                  <a:ext cx="270" cy="270"/>
                </p:xfrm>
                <a:graphic>
                  <a:graphicData uri="http://schemas.openxmlformats.org/presentationml/2006/ole">
                    <p:oleObj spid="_x0000_s4130" name="Photo Editor Photo" r:id="rId20" imgW="1142857" imgH="1142857" progId="">
                      <p:embed/>
                    </p:oleObj>
                  </a:graphicData>
                </a:graphic>
              </p:graphicFrame>
              <p:sp>
                <p:nvSpPr>
                  <p:cNvPr id="96382" name="Rectangle 9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156" y="1010"/>
                    <a:ext cx="52" cy="599"/>
                  </a:xfrm>
                  <a:prstGeom prst="rect">
                    <a:avLst/>
                  </a:pr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i="1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96383" name="AutoShape 95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4027" y="1609"/>
                    <a:ext cx="297" cy="14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4509 w 21600"/>
                      <a:gd name="T13" fmla="*/ 4443 h 21600"/>
                      <a:gd name="T14" fmla="*/ 17164 w 21600"/>
                      <a:gd name="T15" fmla="*/ 17157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0" y="0"/>
                        </a:moveTo>
                        <a:lnTo>
                          <a:pt x="5400" y="21600"/>
                        </a:lnTo>
                        <a:lnTo>
                          <a:pt x="16200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</p:grpSp>
            <p:grpSp>
              <p:nvGrpSpPr>
                <p:cNvPr id="96355" name="Group 96"/>
                <p:cNvGrpSpPr>
                  <a:grpSpLocks noChangeAspect="1"/>
                </p:cNvGrpSpPr>
                <p:nvPr/>
              </p:nvGrpSpPr>
              <p:grpSpPr bwMode="auto">
                <a:xfrm>
                  <a:off x="590" y="2219"/>
                  <a:ext cx="113" cy="346"/>
                  <a:chOff x="3916" y="133"/>
                  <a:chExt cx="530" cy="1617"/>
                </a:xfrm>
              </p:grpSpPr>
              <p:sp>
                <p:nvSpPr>
                  <p:cNvPr id="96366" name="Freeform 97"/>
                  <p:cNvSpPr>
                    <a:spLocks noChangeAspect="1"/>
                  </p:cNvSpPr>
                  <p:nvPr/>
                </p:nvSpPr>
                <p:spPr bwMode="auto">
                  <a:xfrm>
                    <a:off x="3921" y="142"/>
                    <a:ext cx="77" cy="264"/>
                  </a:xfrm>
                  <a:custGeom>
                    <a:avLst/>
                    <a:gdLst>
                      <a:gd name="T0" fmla="*/ 77 w 76"/>
                      <a:gd name="T1" fmla="*/ 0 h 256"/>
                      <a:gd name="T2" fmla="*/ 0 w 76"/>
                      <a:gd name="T3" fmla="*/ 0 h 256"/>
                      <a:gd name="T4" fmla="*/ 79 w 76"/>
                      <a:gd name="T5" fmla="*/ 280 h 256"/>
                      <a:gd name="T6" fmla="*/ 0 60000 65536"/>
                      <a:gd name="T7" fmla="*/ 0 60000 65536"/>
                      <a:gd name="T8" fmla="*/ 0 60000 65536"/>
                      <a:gd name="T9" fmla="*/ 0 w 76"/>
                      <a:gd name="T10" fmla="*/ 0 h 256"/>
                      <a:gd name="T11" fmla="*/ 76 w 76"/>
                      <a:gd name="T12" fmla="*/ 256 h 25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76" h="256">
                        <a:moveTo>
                          <a:pt x="74" y="0"/>
                        </a:moveTo>
                        <a:lnTo>
                          <a:pt x="0" y="0"/>
                        </a:lnTo>
                        <a:lnTo>
                          <a:pt x="76" y="256"/>
                        </a:lnTo>
                      </a:path>
                    </a:pathLst>
                  </a:cu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96367" name="Freeform 98"/>
                  <p:cNvSpPr>
                    <a:spLocks noChangeAspect="1"/>
                  </p:cNvSpPr>
                  <p:nvPr/>
                </p:nvSpPr>
                <p:spPr bwMode="auto">
                  <a:xfrm>
                    <a:off x="3921" y="459"/>
                    <a:ext cx="77" cy="264"/>
                  </a:xfrm>
                  <a:custGeom>
                    <a:avLst/>
                    <a:gdLst>
                      <a:gd name="T0" fmla="*/ 77 w 76"/>
                      <a:gd name="T1" fmla="*/ 0 h 256"/>
                      <a:gd name="T2" fmla="*/ 0 w 76"/>
                      <a:gd name="T3" fmla="*/ 0 h 256"/>
                      <a:gd name="T4" fmla="*/ 79 w 76"/>
                      <a:gd name="T5" fmla="*/ 280 h 256"/>
                      <a:gd name="T6" fmla="*/ 0 60000 65536"/>
                      <a:gd name="T7" fmla="*/ 0 60000 65536"/>
                      <a:gd name="T8" fmla="*/ 0 60000 65536"/>
                      <a:gd name="T9" fmla="*/ 0 w 76"/>
                      <a:gd name="T10" fmla="*/ 0 h 256"/>
                      <a:gd name="T11" fmla="*/ 76 w 76"/>
                      <a:gd name="T12" fmla="*/ 256 h 25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76" h="256">
                        <a:moveTo>
                          <a:pt x="74" y="0"/>
                        </a:moveTo>
                        <a:lnTo>
                          <a:pt x="0" y="0"/>
                        </a:lnTo>
                        <a:lnTo>
                          <a:pt x="76" y="256"/>
                        </a:lnTo>
                      </a:path>
                    </a:pathLst>
                  </a:cu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96368" name="Freeform 99"/>
                  <p:cNvSpPr>
                    <a:spLocks noChangeAspect="1"/>
                  </p:cNvSpPr>
                  <p:nvPr/>
                </p:nvSpPr>
                <p:spPr bwMode="auto">
                  <a:xfrm>
                    <a:off x="3921" y="759"/>
                    <a:ext cx="77" cy="247"/>
                  </a:xfrm>
                  <a:custGeom>
                    <a:avLst/>
                    <a:gdLst>
                      <a:gd name="T0" fmla="*/ 77 w 76"/>
                      <a:gd name="T1" fmla="*/ 0 h 256"/>
                      <a:gd name="T2" fmla="*/ 0 w 76"/>
                      <a:gd name="T3" fmla="*/ 0 h 256"/>
                      <a:gd name="T4" fmla="*/ 79 w 76"/>
                      <a:gd name="T5" fmla="*/ 230 h 256"/>
                      <a:gd name="T6" fmla="*/ 0 60000 65536"/>
                      <a:gd name="T7" fmla="*/ 0 60000 65536"/>
                      <a:gd name="T8" fmla="*/ 0 60000 65536"/>
                      <a:gd name="T9" fmla="*/ 0 w 76"/>
                      <a:gd name="T10" fmla="*/ 0 h 256"/>
                      <a:gd name="T11" fmla="*/ 76 w 76"/>
                      <a:gd name="T12" fmla="*/ 256 h 25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76" h="256">
                        <a:moveTo>
                          <a:pt x="74" y="0"/>
                        </a:moveTo>
                        <a:lnTo>
                          <a:pt x="0" y="0"/>
                        </a:lnTo>
                        <a:lnTo>
                          <a:pt x="76" y="256"/>
                        </a:lnTo>
                      </a:path>
                    </a:pathLst>
                  </a:cu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96369" name="Freeform 100"/>
                  <p:cNvSpPr>
                    <a:spLocks noChangeAspect="1"/>
                  </p:cNvSpPr>
                  <p:nvPr/>
                </p:nvSpPr>
                <p:spPr bwMode="auto">
                  <a:xfrm flipH="1">
                    <a:off x="4385" y="142"/>
                    <a:ext cx="400" cy="264"/>
                  </a:xfrm>
                  <a:custGeom>
                    <a:avLst/>
                    <a:gdLst>
                      <a:gd name="T0" fmla="*/ 10774 w 76"/>
                      <a:gd name="T1" fmla="*/ 0 h 256"/>
                      <a:gd name="T2" fmla="*/ 0 w 76"/>
                      <a:gd name="T3" fmla="*/ 0 h 256"/>
                      <a:gd name="T4" fmla="*/ 11079 w 76"/>
                      <a:gd name="T5" fmla="*/ 280 h 256"/>
                      <a:gd name="T6" fmla="*/ 0 60000 65536"/>
                      <a:gd name="T7" fmla="*/ 0 60000 65536"/>
                      <a:gd name="T8" fmla="*/ 0 60000 65536"/>
                      <a:gd name="T9" fmla="*/ 0 w 76"/>
                      <a:gd name="T10" fmla="*/ 0 h 256"/>
                      <a:gd name="T11" fmla="*/ 76 w 76"/>
                      <a:gd name="T12" fmla="*/ 256 h 25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76" h="256">
                        <a:moveTo>
                          <a:pt x="74" y="0"/>
                        </a:moveTo>
                        <a:lnTo>
                          <a:pt x="0" y="0"/>
                        </a:lnTo>
                        <a:lnTo>
                          <a:pt x="76" y="256"/>
                        </a:lnTo>
                      </a:path>
                    </a:pathLst>
                  </a:cu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96370" name="Freeform 101"/>
                  <p:cNvSpPr>
                    <a:spLocks noChangeAspect="1"/>
                  </p:cNvSpPr>
                  <p:nvPr/>
                </p:nvSpPr>
                <p:spPr bwMode="auto">
                  <a:xfrm flipH="1">
                    <a:off x="4385" y="459"/>
                    <a:ext cx="400" cy="264"/>
                  </a:xfrm>
                  <a:custGeom>
                    <a:avLst/>
                    <a:gdLst>
                      <a:gd name="T0" fmla="*/ 10774 w 76"/>
                      <a:gd name="T1" fmla="*/ 0 h 256"/>
                      <a:gd name="T2" fmla="*/ 0 w 76"/>
                      <a:gd name="T3" fmla="*/ 0 h 256"/>
                      <a:gd name="T4" fmla="*/ 11079 w 76"/>
                      <a:gd name="T5" fmla="*/ 280 h 256"/>
                      <a:gd name="T6" fmla="*/ 0 60000 65536"/>
                      <a:gd name="T7" fmla="*/ 0 60000 65536"/>
                      <a:gd name="T8" fmla="*/ 0 60000 65536"/>
                      <a:gd name="T9" fmla="*/ 0 w 76"/>
                      <a:gd name="T10" fmla="*/ 0 h 256"/>
                      <a:gd name="T11" fmla="*/ 76 w 76"/>
                      <a:gd name="T12" fmla="*/ 256 h 25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76" h="256">
                        <a:moveTo>
                          <a:pt x="74" y="0"/>
                        </a:moveTo>
                        <a:lnTo>
                          <a:pt x="0" y="0"/>
                        </a:lnTo>
                        <a:lnTo>
                          <a:pt x="76" y="256"/>
                        </a:lnTo>
                      </a:path>
                    </a:pathLst>
                  </a:cu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96371" name="Freeform 102"/>
                  <p:cNvSpPr>
                    <a:spLocks noChangeAspect="1"/>
                  </p:cNvSpPr>
                  <p:nvPr/>
                </p:nvSpPr>
                <p:spPr bwMode="auto">
                  <a:xfrm flipH="1">
                    <a:off x="4385" y="759"/>
                    <a:ext cx="400" cy="247"/>
                  </a:xfrm>
                  <a:custGeom>
                    <a:avLst/>
                    <a:gdLst>
                      <a:gd name="T0" fmla="*/ 10774 w 76"/>
                      <a:gd name="T1" fmla="*/ 0 h 256"/>
                      <a:gd name="T2" fmla="*/ 0 w 76"/>
                      <a:gd name="T3" fmla="*/ 0 h 256"/>
                      <a:gd name="T4" fmla="*/ 11079 w 76"/>
                      <a:gd name="T5" fmla="*/ 230 h 256"/>
                      <a:gd name="T6" fmla="*/ 0 60000 65536"/>
                      <a:gd name="T7" fmla="*/ 0 60000 65536"/>
                      <a:gd name="T8" fmla="*/ 0 60000 65536"/>
                      <a:gd name="T9" fmla="*/ 0 w 76"/>
                      <a:gd name="T10" fmla="*/ 0 h 256"/>
                      <a:gd name="T11" fmla="*/ 76 w 76"/>
                      <a:gd name="T12" fmla="*/ 256 h 25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76" h="256">
                        <a:moveTo>
                          <a:pt x="74" y="0"/>
                        </a:moveTo>
                        <a:lnTo>
                          <a:pt x="0" y="0"/>
                        </a:lnTo>
                        <a:lnTo>
                          <a:pt x="76" y="256"/>
                        </a:lnTo>
                      </a:path>
                    </a:pathLst>
                  </a:cu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96372" name="Rectangle 10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998" y="107"/>
                    <a:ext cx="387" cy="898"/>
                  </a:xfrm>
                  <a:prstGeom prst="rect">
                    <a:avLst/>
                  </a:pr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i="1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graphicFrame>
                <p:nvGraphicFramePr>
                  <p:cNvPr id="96262" name="Object 14"/>
                  <p:cNvGraphicFramePr>
                    <a:graphicFrameLocks noChangeAspect="1"/>
                  </p:cNvGraphicFramePr>
                  <p:nvPr/>
                </p:nvGraphicFramePr>
                <p:xfrm>
                  <a:off x="4042" y="738"/>
                  <a:ext cx="270" cy="270"/>
                </p:xfrm>
                <a:graphic>
                  <a:graphicData uri="http://schemas.openxmlformats.org/presentationml/2006/ole">
                    <p:oleObj spid="_x0000_s4131" name="Photo Editor Photo" r:id="rId21" imgW="1142857" imgH="1142857" progId="">
                      <p:embed/>
                    </p:oleObj>
                  </a:graphicData>
                </a:graphic>
              </p:graphicFrame>
              <p:graphicFrame>
                <p:nvGraphicFramePr>
                  <p:cNvPr id="96263" name="Object 15"/>
                  <p:cNvGraphicFramePr>
                    <a:graphicFrameLocks noChangeAspect="1"/>
                  </p:cNvGraphicFramePr>
                  <p:nvPr/>
                </p:nvGraphicFramePr>
                <p:xfrm>
                  <a:off x="4042" y="447"/>
                  <a:ext cx="277" cy="273"/>
                </p:xfrm>
                <a:graphic>
                  <a:graphicData uri="http://schemas.openxmlformats.org/presentationml/2006/ole">
                    <p:oleObj spid="_x0000_s4132" name="Photo Editor Photo" r:id="rId22" imgW="1142857" imgH="1123810" progId="">
                      <p:embed/>
                    </p:oleObj>
                  </a:graphicData>
                </a:graphic>
              </p:graphicFrame>
              <p:graphicFrame>
                <p:nvGraphicFramePr>
                  <p:cNvPr id="96264" name="Object 16"/>
                  <p:cNvGraphicFramePr>
                    <a:graphicFrameLocks noChangeAspect="1"/>
                  </p:cNvGraphicFramePr>
                  <p:nvPr/>
                </p:nvGraphicFramePr>
                <p:xfrm>
                  <a:off x="4042" y="157"/>
                  <a:ext cx="270" cy="270"/>
                </p:xfrm>
                <a:graphic>
                  <a:graphicData uri="http://schemas.openxmlformats.org/presentationml/2006/ole">
                    <p:oleObj spid="_x0000_s4133" name="Photo Editor Photo" r:id="rId23" imgW="1142857" imgH="1142857" progId="">
                      <p:embed/>
                    </p:oleObj>
                  </a:graphicData>
                </a:graphic>
              </p:graphicFrame>
              <p:sp>
                <p:nvSpPr>
                  <p:cNvPr id="96373" name="Rectangle 10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153" y="1005"/>
                    <a:ext cx="52" cy="599"/>
                  </a:xfrm>
                  <a:prstGeom prst="rect">
                    <a:avLst/>
                  </a:pr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i="1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96374" name="AutoShape 108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4024" y="1604"/>
                    <a:ext cx="310" cy="14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4529 w 21600"/>
                      <a:gd name="T13" fmla="*/ 4443 h 21600"/>
                      <a:gd name="T14" fmla="*/ 17141 w 21600"/>
                      <a:gd name="T15" fmla="*/ 17157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0" y="0"/>
                        </a:moveTo>
                        <a:lnTo>
                          <a:pt x="5400" y="21600"/>
                        </a:lnTo>
                        <a:lnTo>
                          <a:pt x="16200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</p:grpSp>
            <p:grpSp>
              <p:nvGrpSpPr>
                <p:cNvPr id="96356" name="Group 109"/>
                <p:cNvGrpSpPr>
                  <a:grpSpLocks noChangeAspect="1"/>
                </p:cNvGrpSpPr>
                <p:nvPr/>
              </p:nvGrpSpPr>
              <p:grpSpPr bwMode="auto">
                <a:xfrm>
                  <a:off x="607" y="2785"/>
                  <a:ext cx="113" cy="346"/>
                  <a:chOff x="3916" y="133"/>
                  <a:chExt cx="530" cy="1617"/>
                </a:xfrm>
              </p:grpSpPr>
              <p:sp>
                <p:nvSpPr>
                  <p:cNvPr id="96357" name="Freeform 110"/>
                  <p:cNvSpPr>
                    <a:spLocks noChangeAspect="1"/>
                  </p:cNvSpPr>
                  <p:nvPr/>
                </p:nvSpPr>
                <p:spPr bwMode="auto">
                  <a:xfrm>
                    <a:off x="3918" y="157"/>
                    <a:ext cx="77" cy="264"/>
                  </a:xfrm>
                  <a:custGeom>
                    <a:avLst/>
                    <a:gdLst>
                      <a:gd name="T0" fmla="*/ 77 w 76"/>
                      <a:gd name="T1" fmla="*/ 0 h 256"/>
                      <a:gd name="T2" fmla="*/ 0 w 76"/>
                      <a:gd name="T3" fmla="*/ 0 h 256"/>
                      <a:gd name="T4" fmla="*/ 79 w 76"/>
                      <a:gd name="T5" fmla="*/ 280 h 256"/>
                      <a:gd name="T6" fmla="*/ 0 60000 65536"/>
                      <a:gd name="T7" fmla="*/ 0 60000 65536"/>
                      <a:gd name="T8" fmla="*/ 0 60000 65536"/>
                      <a:gd name="T9" fmla="*/ 0 w 76"/>
                      <a:gd name="T10" fmla="*/ 0 h 256"/>
                      <a:gd name="T11" fmla="*/ 76 w 76"/>
                      <a:gd name="T12" fmla="*/ 256 h 25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76" h="256">
                        <a:moveTo>
                          <a:pt x="74" y="0"/>
                        </a:moveTo>
                        <a:lnTo>
                          <a:pt x="0" y="0"/>
                        </a:lnTo>
                        <a:lnTo>
                          <a:pt x="76" y="256"/>
                        </a:lnTo>
                      </a:path>
                    </a:pathLst>
                  </a:cu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96358" name="Freeform 111"/>
                  <p:cNvSpPr>
                    <a:spLocks noChangeAspect="1"/>
                  </p:cNvSpPr>
                  <p:nvPr/>
                </p:nvSpPr>
                <p:spPr bwMode="auto">
                  <a:xfrm>
                    <a:off x="3918" y="474"/>
                    <a:ext cx="77" cy="247"/>
                  </a:xfrm>
                  <a:custGeom>
                    <a:avLst/>
                    <a:gdLst>
                      <a:gd name="T0" fmla="*/ 77 w 76"/>
                      <a:gd name="T1" fmla="*/ 0 h 256"/>
                      <a:gd name="T2" fmla="*/ 0 w 76"/>
                      <a:gd name="T3" fmla="*/ 0 h 256"/>
                      <a:gd name="T4" fmla="*/ 79 w 76"/>
                      <a:gd name="T5" fmla="*/ 230 h 256"/>
                      <a:gd name="T6" fmla="*/ 0 60000 65536"/>
                      <a:gd name="T7" fmla="*/ 0 60000 65536"/>
                      <a:gd name="T8" fmla="*/ 0 60000 65536"/>
                      <a:gd name="T9" fmla="*/ 0 w 76"/>
                      <a:gd name="T10" fmla="*/ 0 h 256"/>
                      <a:gd name="T11" fmla="*/ 76 w 76"/>
                      <a:gd name="T12" fmla="*/ 256 h 25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76" h="256">
                        <a:moveTo>
                          <a:pt x="74" y="0"/>
                        </a:moveTo>
                        <a:lnTo>
                          <a:pt x="0" y="0"/>
                        </a:lnTo>
                        <a:lnTo>
                          <a:pt x="76" y="256"/>
                        </a:lnTo>
                      </a:path>
                    </a:pathLst>
                  </a:cu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96359" name="Freeform 112"/>
                  <p:cNvSpPr>
                    <a:spLocks noChangeAspect="1"/>
                  </p:cNvSpPr>
                  <p:nvPr/>
                </p:nvSpPr>
                <p:spPr bwMode="auto">
                  <a:xfrm>
                    <a:off x="3918" y="756"/>
                    <a:ext cx="77" cy="264"/>
                  </a:xfrm>
                  <a:custGeom>
                    <a:avLst/>
                    <a:gdLst>
                      <a:gd name="T0" fmla="*/ 77 w 76"/>
                      <a:gd name="T1" fmla="*/ 0 h 256"/>
                      <a:gd name="T2" fmla="*/ 0 w 76"/>
                      <a:gd name="T3" fmla="*/ 0 h 256"/>
                      <a:gd name="T4" fmla="*/ 79 w 76"/>
                      <a:gd name="T5" fmla="*/ 280 h 256"/>
                      <a:gd name="T6" fmla="*/ 0 60000 65536"/>
                      <a:gd name="T7" fmla="*/ 0 60000 65536"/>
                      <a:gd name="T8" fmla="*/ 0 60000 65536"/>
                      <a:gd name="T9" fmla="*/ 0 w 76"/>
                      <a:gd name="T10" fmla="*/ 0 h 256"/>
                      <a:gd name="T11" fmla="*/ 76 w 76"/>
                      <a:gd name="T12" fmla="*/ 256 h 25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76" h="256">
                        <a:moveTo>
                          <a:pt x="74" y="0"/>
                        </a:moveTo>
                        <a:lnTo>
                          <a:pt x="0" y="0"/>
                        </a:lnTo>
                        <a:lnTo>
                          <a:pt x="76" y="256"/>
                        </a:lnTo>
                      </a:path>
                    </a:pathLst>
                  </a:cu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96360" name="Freeform 113"/>
                  <p:cNvSpPr>
                    <a:spLocks noChangeAspect="1"/>
                  </p:cNvSpPr>
                  <p:nvPr/>
                </p:nvSpPr>
                <p:spPr bwMode="auto">
                  <a:xfrm flipH="1">
                    <a:off x="4370" y="157"/>
                    <a:ext cx="77" cy="264"/>
                  </a:xfrm>
                  <a:custGeom>
                    <a:avLst/>
                    <a:gdLst>
                      <a:gd name="T0" fmla="*/ 77 w 76"/>
                      <a:gd name="T1" fmla="*/ 0 h 256"/>
                      <a:gd name="T2" fmla="*/ 0 w 76"/>
                      <a:gd name="T3" fmla="*/ 0 h 256"/>
                      <a:gd name="T4" fmla="*/ 79 w 76"/>
                      <a:gd name="T5" fmla="*/ 280 h 256"/>
                      <a:gd name="T6" fmla="*/ 0 60000 65536"/>
                      <a:gd name="T7" fmla="*/ 0 60000 65536"/>
                      <a:gd name="T8" fmla="*/ 0 60000 65536"/>
                      <a:gd name="T9" fmla="*/ 0 w 76"/>
                      <a:gd name="T10" fmla="*/ 0 h 256"/>
                      <a:gd name="T11" fmla="*/ 76 w 76"/>
                      <a:gd name="T12" fmla="*/ 256 h 25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76" h="256">
                        <a:moveTo>
                          <a:pt x="74" y="0"/>
                        </a:moveTo>
                        <a:lnTo>
                          <a:pt x="0" y="0"/>
                        </a:lnTo>
                        <a:lnTo>
                          <a:pt x="76" y="256"/>
                        </a:lnTo>
                      </a:path>
                    </a:pathLst>
                  </a:cu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96361" name="Freeform 114"/>
                  <p:cNvSpPr>
                    <a:spLocks noChangeAspect="1"/>
                  </p:cNvSpPr>
                  <p:nvPr/>
                </p:nvSpPr>
                <p:spPr bwMode="auto">
                  <a:xfrm flipH="1">
                    <a:off x="4370" y="474"/>
                    <a:ext cx="77" cy="247"/>
                  </a:xfrm>
                  <a:custGeom>
                    <a:avLst/>
                    <a:gdLst>
                      <a:gd name="T0" fmla="*/ 77 w 76"/>
                      <a:gd name="T1" fmla="*/ 0 h 256"/>
                      <a:gd name="T2" fmla="*/ 0 w 76"/>
                      <a:gd name="T3" fmla="*/ 0 h 256"/>
                      <a:gd name="T4" fmla="*/ 79 w 76"/>
                      <a:gd name="T5" fmla="*/ 230 h 256"/>
                      <a:gd name="T6" fmla="*/ 0 60000 65536"/>
                      <a:gd name="T7" fmla="*/ 0 60000 65536"/>
                      <a:gd name="T8" fmla="*/ 0 60000 65536"/>
                      <a:gd name="T9" fmla="*/ 0 w 76"/>
                      <a:gd name="T10" fmla="*/ 0 h 256"/>
                      <a:gd name="T11" fmla="*/ 76 w 76"/>
                      <a:gd name="T12" fmla="*/ 256 h 25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76" h="256">
                        <a:moveTo>
                          <a:pt x="74" y="0"/>
                        </a:moveTo>
                        <a:lnTo>
                          <a:pt x="0" y="0"/>
                        </a:lnTo>
                        <a:lnTo>
                          <a:pt x="76" y="256"/>
                        </a:lnTo>
                      </a:path>
                    </a:pathLst>
                  </a:cu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96362" name="Freeform 115"/>
                  <p:cNvSpPr>
                    <a:spLocks noChangeAspect="1"/>
                  </p:cNvSpPr>
                  <p:nvPr/>
                </p:nvSpPr>
                <p:spPr bwMode="auto">
                  <a:xfrm flipH="1">
                    <a:off x="4370" y="756"/>
                    <a:ext cx="77" cy="264"/>
                  </a:xfrm>
                  <a:custGeom>
                    <a:avLst/>
                    <a:gdLst>
                      <a:gd name="T0" fmla="*/ 77 w 76"/>
                      <a:gd name="T1" fmla="*/ 0 h 256"/>
                      <a:gd name="T2" fmla="*/ 0 w 76"/>
                      <a:gd name="T3" fmla="*/ 0 h 256"/>
                      <a:gd name="T4" fmla="*/ 79 w 76"/>
                      <a:gd name="T5" fmla="*/ 280 h 256"/>
                      <a:gd name="T6" fmla="*/ 0 60000 65536"/>
                      <a:gd name="T7" fmla="*/ 0 60000 65536"/>
                      <a:gd name="T8" fmla="*/ 0 60000 65536"/>
                      <a:gd name="T9" fmla="*/ 0 w 76"/>
                      <a:gd name="T10" fmla="*/ 0 h 256"/>
                      <a:gd name="T11" fmla="*/ 76 w 76"/>
                      <a:gd name="T12" fmla="*/ 256 h 25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76" h="256">
                        <a:moveTo>
                          <a:pt x="74" y="0"/>
                        </a:moveTo>
                        <a:lnTo>
                          <a:pt x="0" y="0"/>
                        </a:lnTo>
                        <a:lnTo>
                          <a:pt x="76" y="256"/>
                        </a:lnTo>
                      </a:path>
                    </a:pathLst>
                  </a:cu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  <p:sp>
                <p:nvSpPr>
                  <p:cNvPr id="96363" name="Rectangle 11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996" y="139"/>
                    <a:ext cx="374" cy="881"/>
                  </a:xfrm>
                  <a:prstGeom prst="rect">
                    <a:avLst/>
                  </a:pr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i="1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graphicFrame>
                <p:nvGraphicFramePr>
                  <p:cNvPr id="96259" name="Object 17"/>
                  <p:cNvGraphicFramePr>
                    <a:graphicFrameLocks noChangeAspect="1"/>
                  </p:cNvGraphicFramePr>
                  <p:nvPr/>
                </p:nvGraphicFramePr>
                <p:xfrm>
                  <a:off x="4042" y="738"/>
                  <a:ext cx="270" cy="270"/>
                </p:xfrm>
                <a:graphic>
                  <a:graphicData uri="http://schemas.openxmlformats.org/presentationml/2006/ole">
                    <p:oleObj spid="_x0000_s4134" name="Photo Editor Photo" r:id="rId24" imgW="1142857" imgH="1142857" progId="">
                      <p:embed/>
                    </p:oleObj>
                  </a:graphicData>
                </a:graphic>
              </p:graphicFrame>
              <p:graphicFrame>
                <p:nvGraphicFramePr>
                  <p:cNvPr id="96260" name="Object 18"/>
                  <p:cNvGraphicFramePr>
                    <a:graphicFrameLocks noChangeAspect="1"/>
                  </p:cNvGraphicFramePr>
                  <p:nvPr/>
                </p:nvGraphicFramePr>
                <p:xfrm>
                  <a:off x="4042" y="447"/>
                  <a:ext cx="277" cy="273"/>
                </p:xfrm>
                <a:graphic>
                  <a:graphicData uri="http://schemas.openxmlformats.org/presentationml/2006/ole">
                    <p:oleObj spid="_x0000_s4135" name="Photo Editor Photo" r:id="rId25" imgW="1142857" imgH="1123810" progId="">
                      <p:embed/>
                    </p:oleObj>
                  </a:graphicData>
                </a:graphic>
              </p:graphicFrame>
              <p:graphicFrame>
                <p:nvGraphicFramePr>
                  <p:cNvPr id="96261" name="Object 19"/>
                  <p:cNvGraphicFramePr>
                    <a:graphicFrameLocks noChangeAspect="1"/>
                  </p:cNvGraphicFramePr>
                  <p:nvPr/>
                </p:nvGraphicFramePr>
                <p:xfrm>
                  <a:off x="4042" y="157"/>
                  <a:ext cx="270" cy="270"/>
                </p:xfrm>
                <a:graphic>
                  <a:graphicData uri="http://schemas.openxmlformats.org/presentationml/2006/ole">
                    <p:oleObj spid="_x0000_s4136" name="Photo Editor Photo" r:id="rId26" imgW="1142857" imgH="1142857" progId="">
                      <p:embed/>
                    </p:oleObj>
                  </a:graphicData>
                </a:graphic>
              </p:graphicFrame>
              <p:sp>
                <p:nvSpPr>
                  <p:cNvPr id="96364" name="Rectangle 12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151" y="1020"/>
                    <a:ext cx="52" cy="581"/>
                  </a:xfrm>
                  <a:prstGeom prst="rect">
                    <a:avLst/>
                  </a:pr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i="1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96365" name="AutoShape 121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4022" y="1601"/>
                    <a:ext cx="310" cy="14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4529 w 21600"/>
                      <a:gd name="T13" fmla="*/ 4443 h 21600"/>
                      <a:gd name="T14" fmla="*/ 17141 w 21600"/>
                      <a:gd name="T15" fmla="*/ 17157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0" y="0"/>
                        </a:moveTo>
                        <a:lnTo>
                          <a:pt x="5400" y="21600"/>
                        </a:lnTo>
                        <a:lnTo>
                          <a:pt x="16200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solidFill>
                    <a:schemeClr val="bg2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/>
                  </a:p>
                </p:txBody>
              </p:sp>
            </p:grpSp>
          </p:grpSp>
          <p:sp>
            <p:nvSpPr>
              <p:cNvPr id="96349" name="Text Box 122"/>
              <p:cNvSpPr txBox="1">
                <a:spLocks noChangeArrowheads="1"/>
              </p:cNvSpPr>
              <p:nvPr/>
            </p:nvSpPr>
            <p:spPr bwMode="auto">
              <a:xfrm>
                <a:off x="6" y="3782"/>
                <a:ext cx="474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GB" sz="1400" b="1">
                    <a:latin typeface="黑体" panose="02010609060101010101" pitchFamily="49" charset="-122"/>
                    <a:ea typeface="黑体" panose="02010609060101010101" pitchFamily="49" charset="-122"/>
                  </a:rPr>
                  <a:t>交通控制</a:t>
                </a:r>
              </a:p>
            </p:txBody>
          </p:sp>
        </p:grpSp>
        <p:sp>
          <p:nvSpPr>
            <p:cNvPr id="96343" name="Text Box 123"/>
            <p:cNvSpPr txBox="1">
              <a:spLocks noChangeArrowheads="1"/>
            </p:cNvSpPr>
            <p:nvPr/>
          </p:nvSpPr>
          <p:spPr bwMode="auto">
            <a:xfrm>
              <a:off x="277" y="3559"/>
              <a:ext cx="340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GB" sz="1400" b="1">
                  <a:latin typeface="黑体" panose="02010609060101010101" pitchFamily="49" charset="-122"/>
                  <a:ea typeface="黑体" panose="02010609060101010101" pitchFamily="49" charset="-122"/>
                </a:rPr>
                <a:t>技防</a:t>
              </a:r>
              <a:endParaRPr lang="en-GB" altLang="zh-CN" sz="1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6344" name="Text Box 124"/>
            <p:cNvSpPr txBox="1">
              <a:spLocks noChangeArrowheads="1"/>
            </p:cNvSpPr>
            <p:nvPr/>
          </p:nvSpPr>
          <p:spPr bwMode="auto">
            <a:xfrm>
              <a:off x="165" y="3060"/>
              <a:ext cx="564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GB" sz="1400" b="1">
                  <a:latin typeface="黑体" panose="02010609060101010101" pitchFamily="49" charset="-122"/>
                  <a:ea typeface="黑体" panose="02010609060101010101" pitchFamily="49" charset="-122"/>
                </a:rPr>
                <a:t>视频监控</a:t>
              </a:r>
              <a:endParaRPr lang="en-GB" altLang="zh-CN" sz="1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6345" name="Text Box 125"/>
            <p:cNvSpPr txBox="1">
              <a:spLocks noChangeArrowheads="1"/>
            </p:cNvSpPr>
            <p:nvPr/>
          </p:nvSpPr>
          <p:spPr bwMode="auto">
            <a:xfrm>
              <a:off x="162" y="2516"/>
              <a:ext cx="569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GB" sz="1400" b="1">
                  <a:latin typeface="黑体" panose="02010609060101010101" pitchFamily="49" charset="-122"/>
                  <a:ea typeface="黑体" panose="02010609060101010101" pitchFamily="49" charset="-122"/>
                </a:rPr>
                <a:t>电子警察</a:t>
              </a:r>
              <a:endParaRPr lang="en-GB" altLang="zh-CN" sz="1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96346" name="Picture 126" descr="barrièreslevantes"/>
            <p:cNvPicPr>
              <a:picLocks noChangeAspect="1" noChangeArrowheads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" y="1699"/>
              <a:ext cx="513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6347" name="Text Box 127"/>
            <p:cNvSpPr txBox="1">
              <a:spLocks noChangeArrowheads="1"/>
            </p:cNvSpPr>
            <p:nvPr/>
          </p:nvSpPr>
          <p:spPr bwMode="auto">
            <a:xfrm>
              <a:off x="277" y="2017"/>
              <a:ext cx="340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GB" sz="1400" b="1">
                  <a:latin typeface="黑体" panose="02010609060101010101" pitchFamily="49" charset="-122"/>
                  <a:ea typeface="黑体" panose="02010609060101010101" pitchFamily="49" charset="-122"/>
                </a:rPr>
                <a:t>卡口</a:t>
              </a:r>
              <a:endParaRPr lang="en-GB" altLang="zh-CN" sz="1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7" name="Group 193"/>
          <p:cNvGrpSpPr>
            <a:grpSpLocks/>
          </p:cNvGrpSpPr>
          <p:nvPr/>
        </p:nvGrpSpPr>
        <p:grpSpPr bwMode="auto">
          <a:xfrm>
            <a:off x="6732662" y="2128987"/>
            <a:ext cx="2028825" cy="4105275"/>
            <a:chOff x="4287" y="1661"/>
            <a:chExt cx="1278" cy="2586"/>
          </a:xfrm>
        </p:grpSpPr>
        <p:sp>
          <p:nvSpPr>
            <p:cNvPr id="96317" name="Line 170"/>
            <p:cNvSpPr>
              <a:spLocks noChangeShapeType="1"/>
            </p:cNvSpPr>
            <p:nvPr/>
          </p:nvSpPr>
          <p:spPr bwMode="auto">
            <a:xfrm rot="16200000" flipH="1">
              <a:off x="3594" y="3000"/>
              <a:ext cx="2405" cy="0"/>
            </a:xfrm>
            <a:prstGeom prst="line">
              <a:avLst/>
            </a:prstGeom>
            <a:noFill/>
            <a:ln w="25400">
              <a:solidFill>
                <a:srgbClr val="6666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318" name="Line 171"/>
            <p:cNvSpPr>
              <a:spLocks noChangeShapeType="1"/>
            </p:cNvSpPr>
            <p:nvPr/>
          </p:nvSpPr>
          <p:spPr bwMode="auto">
            <a:xfrm rot="16200000" flipH="1">
              <a:off x="4882" y="1712"/>
              <a:ext cx="0" cy="170"/>
            </a:xfrm>
            <a:prstGeom prst="line">
              <a:avLst/>
            </a:prstGeom>
            <a:noFill/>
            <a:ln w="25400">
              <a:solidFill>
                <a:srgbClr val="666699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319" name="Line 172"/>
            <p:cNvSpPr>
              <a:spLocks noChangeShapeType="1"/>
            </p:cNvSpPr>
            <p:nvPr/>
          </p:nvSpPr>
          <p:spPr bwMode="auto">
            <a:xfrm rot="16200000" flipH="1">
              <a:off x="4882" y="4117"/>
              <a:ext cx="0" cy="170"/>
            </a:xfrm>
            <a:prstGeom prst="line">
              <a:avLst/>
            </a:prstGeom>
            <a:noFill/>
            <a:ln w="25400">
              <a:solidFill>
                <a:srgbClr val="666699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320" name="Line 173"/>
            <p:cNvSpPr>
              <a:spLocks noChangeShapeType="1"/>
            </p:cNvSpPr>
            <p:nvPr/>
          </p:nvSpPr>
          <p:spPr bwMode="auto">
            <a:xfrm rot="16200000" flipH="1">
              <a:off x="4542" y="2812"/>
              <a:ext cx="0" cy="510"/>
            </a:xfrm>
            <a:prstGeom prst="line">
              <a:avLst/>
            </a:prstGeom>
            <a:noFill/>
            <a:ln w="25400">
              <a:solidFill>
                <a:srgbClr val="6666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321" name="Line 174"/>
            <p:cNvSpPr>
              <a:spLocks noChangeShapeType="1"/>
            </p:cNvSpPr>
            <p:nvPr/>
          </p:nvSpPr>
          <p:spPr bwMode="auto">
            <a:xfrm rot="16200000" flipH="1">
              <a:off x="4882" y="2302"/>
              <a:ext cx="0" cy="170"/>
            </a:xfrm>
            <a:prstGeom prst="line">
              <a:avLst/>
            </a:prstGeom>
            <a:noFill/>
            <a:ln w="25400">
              <a:solidFill>
                <a:srgbClr val="666699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322" name="Line 175"/>
            <p:cNvSpPr>
              <a:spLocks noChangeShapeType="1"/>
            </p:cNvSpPr>
            <p:nvPr/>
          </p:nvSpPr>
          <p:spPr bwMode="auto">
            <a:xfrm rot="16200000" flipH="1">
              <a:off x="4882" y="3436"/>
              <a:ext cx="0" cy="170"/>
            </a:xfrm>
            <a:prstGeom prst="line">
              <a:avLst/>
            </a:prstGeom>
            <a:noFill/>
            <a:ln w="25400">
              <a:solidFill>
                <a:srgbClr val="666699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323" name="Rectangle 146"/>
            <p:cNvSpPr>
              <a:spLocks noChangeArrowheads="1"/>
            </p:cNvSpPr>
            <p:nvPr/>
          </p:nvSpPr>
          <p:spPr bwMode="auto">
            <a:xfrm>
              <a:off x="5056" y="2478"/>
              <a:ext cx="452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 b="1">
                  <a:latin typeface="黑体" panose="02010609060101010101" pitchFamily="49" charset="-122"/>
                  <a:ea typeface="黑体" panose="02010609060101010101" pitchFamily="49" charset="-122"/>
                </a:rPr>
                <a:t>地理信息</a:t>
              </a:r>
            </a:p>
          </p:txBody>
        </p:sp>
        <p:pic>
          <p:nvPicPr>
            <p:cNvPr id="96324" name="Picture 147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89" y="2163"/>
              <a:ext cx="385" cy="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aphicFrame>
          <p:nvGraphicFramePr>
            <p:cNvPr id="96258" name="Object 2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4202052636"/>
                </p:ext>
              </p:extLst>
            </p:nvPr>
          </p:nvGraphicFramePr>
          <p:xfrm>
            <a:off x="5079" y="2785"/>
            <a:ext cx="405" cy="311"/>
          </p:xfrm>
          <a:graphic>
            <a:graphicData uri="http://schemas.openxmlformats.org/presentationml/2006/ole">
              <p:oleObj spid="_x0000_s4137" name="Photo Editor Photo" r:id="rId29" imgW="676369" imgH="619211" progId="">
                <p:embed/>
              </p:oleObj>
            </a:graphicData>
          </a:graphic>
        </p:graphicFrame>
        <p:pic>
          <p:nvPicPr>
            <p:cNvPr id="96325" name="Picture 149" descr="plaque - avant dernier système p_br1"/>
            <p:cNvPicPr>
              <a:picLocks noChangeAspect="1" noChangeArrowheads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90" y="3412"/>
              <a:ext cx="384" cy="154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6326" name="Text Box 150"/>
            <p:cNvSpPr txBox="1">
              <a:spLocks noChangeArrowheads="1"/>
            </p:cNvSpPr>
            <p:nvPr/>
          </p:nvSpPr>
          <p:spPr bwMode="auto">
            <a:xfrm>
              <a:off x="4998" y="3057"/>
              <a:ext cx="567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GB" sz="1400" b="1">
                  <a:latin typeface="黑体" panose="02010609060101010101" pitchFamily="49" charset="-122"/>
                  <a:ea typeface="黑体" panose="02010609060101010101" pitchFamily="49" charset="-122"/>
                </a:rPr>
                <a:t>身份验证</a:t>
              </a:r>
            </a:p>
          </p:txBody>
        </p:sp>
        <p:sp>
          <p:nvSpPr>
            <p:cNvPr id="96327" name="Text Box 151"/>
            <p:cNvSpPr txBox="1">
              <a:spLocks noChangeArrowheads="1"/>
            </p:cNvSpPr>
            <p:nvPr/>
          </p:nvSpPr>
          <p:spPr bwMode="auto">
            <a:xfrm>
              <a:off x="5000" y="3556"/>
              <a:ext cx="564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GB" sz="1400" b="1">
                  <a:latin typeface="黑体" panose="02010609060101010101" pitchFamily="49" charset="-122"/>
                  <a:ea typeface="黑体" panose="02010609060101010101" pitchFamily="49" charset="-122"/>
                </a:rPr>
                <a:t>物品识别</a:t>
              </a:r>
            </a:p>
          </p:txBody>
        </p:sp>
        <p:pic>
          <p:nvPicPr>
            <p:cNvPr id="96328" name="Picture 152" descr="dgps"/>
            <p:cNvPicPr>
              <a:picLocks noChangeAspect="1" noChangeArrowheads="1" noCrop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89" y="1661"/>
              <a:ext cx="385" cy="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6329" name="Text Box 153"/>
            <p:cNvSpPr txBox="1">
              <a:spLocks noChangeArrowheads="1"/>
            </p:cNvSpPr>
            <p:nvPr/>
          </p:nvSpPr>
          <p:spPr bwMode="auto">
            <a:xfrm>
              <a:off x="5112" y="1888"/>
              <a:ext cx="340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GB" sz="1400" b="1">
                  <a:latin typeface="黑体" panose="02010609060101010101" pitchFamily="49" charset="-122"/>
                  <a:ea typeface="黑体" panose="02010609060101010101" pitchFamily="49" charset="-122"/>
                </a:rPr>
                <a:t>定位</a:t>
              </a:r>
            </a:p>
          </p:txBody>
        </p:sp>
        <p:pic>
          <p:nvPicPr>
            <p:cNvPr id="96330" name="Picture 155" descr="01_THR880"/>
            <p:cNvPicPr>
              <a:picLocks noChangeAspect="1" noChangeArrowheads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69" y="3738"/>
              <a:ext cx="225" cy="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6331" name="Text Box 156"/>
            <p:cNvSpPr txBox="1">
              <a:spLocks noChangeArrowheads="1"/>
            </p:cNvSpPr>
            <p:nvPr/>
          </p:nvSpPr>
          <p:spPr bwMode="auto">
            <a:xfrm>
              <a:off x="5000" y="4055"/>
              <a:ext cx="564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GB" sz="1400" b="1">
                  <a:latin typeface="黑体" panose="02010609060101010101" pitchFamily="49" charset="-122"/>
                  <a:ea typeface="黑体" panose="02010609060101010101" pitchFamily="49" charset="-122"/>
                </a:rPr>
                <a:t>数字通信</a:t>
              </a:r>
              <a:endParaRPr lang="en-GB" altLang="zh-CN" sz="1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6332" name="Line 188"/>
            <p:cNvSpPr>
              <a:spLocks noChangeShapeType="1"/>
            </p:cNvSpPr>
            <p:nvPr/>
          </p:nvSpPr>
          <p:spPr bwMode="auto">
            <a:xfrm rot="16200000" flipH="1">
              <a:off x="4882" y="2846"/>
              <a:ext cx="0" cy="170"/>
            </a:xfrm>
            <a:prstGeom prst="line">
              <a:avLst/>
            </a:prstGeom>
            <a:noFill/>
            <a:ln w="25400">
              <a:solidFill>
                <a:srgbClr val="666699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" name="Group 225"/>
          <p:cNvGrpSpPr>
            <a:grpSpLocks/>
          </p:cNvGrpSpPr>
          <p:nvPr/>
        </p:nvGrpSpPr>
        <p:grpSpPr bwMode="auto">
          <a:xfrm>
            <a:off x="3779912" y="1844824"/>
            <a:ext cx="1441450" cy="1352550"/>
            <a:chOff x="2426" y="1265"/>
            <a:chExt cx="908" cy="852"/>
          </a:xfrm>
        </p:grpSpPr>
        <p:grpSp>
          <p:nvGrpSpPr>
            <p:cNvPr id="96312" name="Group 27"/>
            <p:cNvGrpSpPr>
              <a:grpSpLocks/>
            </p:cNvGrpSpPr>
            <p:nvPr/>
          </p:nvGrpSpPr>
          <p:grpSpPr bwMode="auto">
            <a:xfrm>
              <a:off x="2426" y="1265"/>
              <a:ext cx="908" cy="852"/>
              <a:chOff x="2916" y="2200"/>
              <a:chExt cx="1743" cy="1605"/>
            </a:xfrm>
          </p:grpSpPr>
          <p:sp>
            <p:nvSpPr>
              <p:cNvPr id="96314" name="AutoShape 28"/>
              <p:cNvSpPr>
                <a:spLocks noChangeArrowheads="1"/>
              </p:cNvSpPr>
              <p:nvPr/>
            </p:nvSpPr>
            <p:spPr bwMode="gray">
              <a:xfrm>
                <a:off x="2916" y="2458"/>
                <a:ext cx="1731" cy="1347"/>
              </a:xfrm>
              <a:prstGeom prst="diamond">
                <a:avLst/>
              </a:prstGeom>
              <a:solidFill>
                <a:srgbClr val="CCFFFF"/>
              </a:soli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CCFFFF"/>
                </a:extrusionClr>
                <a:contourClr>
                  <a:srgbClr val="CCFFFF"/>
                </a:contourClr>
              </a:sp3d>
            </p:spPr>
            <p:txBody>
              <a:bodyPr wrap="none" anchor="ctr">
                <a:flatTx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96315" name="AutoShape 29"/>
              <p:cNvSpPr>
                <a:spLocks noChangeArrowheads="1"/>
              </p:cNvSpPr>
              <p:nvPr/>
            </p:nvSpPr>
            <p:spPr bwMode="gray">
              <a:xfrm>
                <a:off x="2917" y="2328"/>
                <a:ext cx="1731" cy="1347"/>
              </a:xfrm>
              <a:prstGeom prst="diamond">
                <a:avLst/>
              </a:prstGeom>
              <a:solidFill>
                <a:srgbClr val="33CCFF"/>
              </a:soli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33CCFF"/>
                </a:extrusionClr>
                <a:contourClr>
                  <a:srgbClr val="33CCFF"/>
                </a:contourClr>
              </a:sp3d>
            </p:spPr>
            <p:txBody>
              <a:bodyPr wrap="none" anchor="ctr">
                <a:flatTx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96316" name="AutoShape 30"/>
              <p:cNvSpPr>
                <a:spLocks noChangeArrowheads="1"/>
              </p:cNvSpPr>
              <p:nvPr/>
            </p:nvSpPr>
            <p:spPr bwMode="gray">
              <a:xfrm>
                <a:off x="2928" y="2200"/>
                <a:ext cx="1731" cy="1347"/>
              </a:xfrm>
              <a:prstGeom prst="diamond">
                <a:avLst/>
              </a:prstGeom>
              <a:gradFill rotWithShape="1">
                <a:gsLst>
                  <a:gs pos="0">
                    <a:srgbClr val="006587"/>
                  </a:gs>
                  <a:gs pos="100000">
                    <a:srgbClr val="0099CC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scene3d>
                <a:camera prst="legacyObliqueBottom"/>
                <a:lightRig rig="legacyFlat2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0099CC"/>
                </a:extrusionClr>
                <a:contourClr>
                  <a:srgbClr val="006587"/>
                </a:contourClr>
              </a:sp3d>
            </p:spPr>
            <p:txBody>
              <a:bodyPr wrap="none" anchor="ctr">
                <a:flatTx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96313" name="Text Box 39"/>
            <p:cNvSpPr txBox="1">
              <a:spLocks noChangeArrowheads="1"/>
            </p:cNvSpPr>
            <p:nvPr/>
          </p:nvSpPr>
          <p:spPr bwMode="auto">
            <a:xfrm>
              <a:off x="2609" y="1529"/>
              <a:ext cx="637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平安城市</a:t>
              </a:r>
            </a:p>
          </p:txBody>
        </p:sp>
      </p:grpSp>
      <p:grpSp>
        <p:nvGrpSpPr>
          <p:cNvPr id="20" name="Group 227"/>
          <p:cNvGrpSpPr>
            <a:grpSpLocks/>
          </p:cNvGrpSpPr>
          <p:nvPr/>
        </p:nvGrpSpPr>
        <p:grpSpPr bwMode="auto">
          <a:xfrm>
            <a:off x="1892375" y="3381524"/>
            <a:ext cx="6049962" cy="2836863"/>
            <a:chOff x="1201" y="2233"/>
            <a:chExt cx="3811" cy="1787"/>
          </a:xfrm>
        </p:grpSpPr>
        <p:pic>
          <p:nvPicPr>
            <p:cNvPr id="96285" name="Picture 14" descr="401"/>
            <p:cNvPicPr>
              <a:picLocks noChangeAspect="1" noChangeArrowheads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4" y="2703"/>
              <a:ext cx="862" cy="4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6286" name="Picture 14" descr="401"/>
            <p:cNvPicPr>
              <a:picLocks noChangeAspect="1" noChangeArrowheads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72" y="2703"/>
              <a:ext cx="862" cy="4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6287" name="Picture 14" descr="401"/>
            <p:cNvPicPr>
              <a:picLocks noChangeAspect="1" noChangeArrowheads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69" y="2703"/>
              <a:ext cx="862" cy="4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6288" name="Line 41"/>
            <p:cNvSpPr>
              <a:spLocks noChangeShapeType="1"/>
            </p:cNvSpPr>
            <p:nvPr/>
          </p:nvSpPr>
          <p:spPr bwMode="auto">
            <a:xfrm>
              <a:off x="1928" y="2589"/>
              <a:ext cx="1950" cy="0"/>
            </a:xfrm>
            <a:prstGeom prst="line">
              <a:avLst/>
            </a:prstGeom>
            <a:noFill/>
            <a:ln w="25400">
              <a:solidFill>
                <a:srgbClr val="6666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289" name="Line 42"/>
            <p:cNvSpPr>
              <a:spLocks noChangeShapeType="1"/>
            </p:cNvSpPr>
            <p:nvPr/>
          </p:nvSpPr>
          <p:spPr bwMode="auto">
            <a:xfrm>
              <a:off x="1927" y="2589"/>
              <a:ext cx="0" cy="181"/>
            </a:xfrm>
            <a:prstGeom prst="line">
              <a:avLst/>
            </a:prstGeom>
            <a:noFill/>
            <a:ln w="25400">
              <a:solidFill>
                <a:srgbClr val="666699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290" name="Line 43"/>
            <p:cNvSpPr>
              <a:spLocks noChangeShapeType="1"/>
            </p:cNvSpPr>
            <p:nvPr/>
          </p:nvSpPr>
          <p:spPr bwMode="auto">
            <a:xfrm>
              <a:off x="3878" y="2589"/>
              <a:ext cx="0" cy="181"/>
            </a:xfrm>
            <a:prstGeom prst="line">
              <a:avLst/>
            </a:prstGeom>
            <a:noFill/>
            <a:ln w="25400">
              <a:solidFill>
                <a:srgbClr val="666699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291" name="Line 44"/>
            <p:cNvSpPr>
              <a:spLocks noChangeShapeType="1"/>
            </p:cNvSpPr>
            <p:nvPr/>
          </p:nvSpPr>
          <p:spPr bwMode="auto">
            <a:xfrm>
              <a:off x="2880" y="2233"/>
              <a:ext cx="0" cy="499"/>
            </a:xfrm>
            <a:prstGeom prst="line">
              <a:avLst/>
            </a:prstGeom>
            <a:noFill/>
            <a:ln w="25400">
              <a:solidFill>
                <a:srgbClr val="666699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292" name="Text Box 50"/>
            <p:cNvSpPr txBox="1">
              <a:spLocks noChangeArrowheads="1"/>
            </p:cNvSpPr>
            <p:nvPr/>
          </p:nvSpPr>
          <p:spPr bwMode="auto">
            <a:xfrm>
              <a:off x="1611" y="2770"/>
              <a:ext cx="56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400">
                  <a:latin typeface="黑体" panose="02010609060101010101" pitchFamily="49" charset="-122"/>
                  <a:ea typeface="黑体" panose="02010609060101010101" pitchFamily="49" charset="-122"/>
                </a:rPr>
                <a:t>  </a:t>
              </a:r>
              <a:r>
                <a:rPr lang="zh-CN" altLang="en-US" sz="1400">
                  <a:latin typeface="黑体" panose="02010609060101010101" pitchFamily="49" charset="-122"/>
                  <a:ea typeface="黑体" panose="02010609060101010101" pitchFamily="49" charset="-122"/>
                </a:rPr>
                <a:t>可视化</a:t>
              </a:r>
            </a:p>
            <a:p>
              <a:pPr eaLnBrk="1" hangingPunct="1"/>
              <a:r>
                <a:rPr lang="zh-CN" altLang="en-US" sz="1400">
                  <a:latin typeface="黑体" panose="02010609060101010101" pitchFamily="49" charset="-122"/>
                  <a:ea typeface="黑体" panose="02010609060101010101" pitchFamily="49" charset="-122"/>
                </a:rPr>
                <a:t>治安防控</a:t>
              </a:r>
            </a:p>
          </p:txBody>
        </p:sp>
        <p:sp>
          <p:nvSpPr>
            <p:cNvPr id="96293" name="Text Box 52"/>
            <p:cNvSpPr txBox="1">
              <a:spLocks noChangeArrowheads="1"/>
            </p:cNvSpPr>
            <p:nvPr/>
          </p:nvSpPr>
          <p:spPr bwMode="auto">
            <a:xfrm>
              <a:off x="2571" y="2815"/>
              <a:ext cx="682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400">
                  <a:latin typeface="黑体" panose="02010609060101010101" pitchFamily="49" charset="-122"/>
                  <a:ea typeface="黑体" panose="02010609060101010101" pitchFamily="49" charset="-122"/>
                </a:rPr>
                <a:t>  </a:t>
              </a:r>
              <a:r>
                <a:rPr lang="zh-CN" altLang="en-US" sz="1400">
                  <a:latin typeface="黑体" panose="02010609060101010101" pitchFamily="49" charset="-122"/>
                  <a:ea typeface="黑体" panose="02010609060101010101" pitchFamily="49" charset="-122"/>
                </a:rPr>
                <a:t>应急联动</a:t>
              </a:r>
            </a:p>
          </p:txBody>
        </p:sp>
        <p:grpSp>
          <p:nvGrpSpPr>
            <p:cNvPr id="96294" name="Group 199"/>
            <p:cNvGrpSpPr>
              <a:grpSpLocks/>
            </p:cNvGrpSpPr>
            <p:nvPr/>
          </p:nvGrpSpPr>
          <p:grpSpPr bwMode="auto">
            <a:xfrm>
              <a:off x="1201" y="3068"/>
              <a:ext cx="3811" cy="952"/>
              <a:chOff x="1201" y="3249"/>
              <a:chExt cx="3811" cy="952"/>
            </a:xfrm>
          </p:grpSpPr>
          <p:grpSp>
            <p:nvGrpSpPr>
              <p:cNvPr id="96297" name="Group 198"/>
              <p:cNvGrpSpPr>
                <a:grpSpLocks/>
              </p:cNvGrpSpPr>
              <p:nvPr/>
            </p:nvGrpSpPr>
            <p:grpSpPr bwMode="auto">
              <a:xfrm>
                <a:off x="1201" y="3249"/>
                <a:ext cx="3448" cy="771"/>
                <a:chOff x="1201" y="3238"/>
                <a:chExt cx="3448" cy="771"/>
              </a:xfrm>
            </p:grpSpPr>
            <p:sp>
              <p:nvSpPr>
                <p:cNvPr id="96302" name="Line 55"/>
                <p:cNvSpPr>
                  <a:spLocks noChangeShapeType="1"/>
                </p:cNvSpPr>
                <p:nvPr/>
              </p:nvSpPr>
              <p:spPr bwMode="auto">
                <a:xfrm>
                  <a:off x="1428" y="3374"/>
                  <a:ext cx="2949" cy="0"/>
                </a:xfrm>
                <a:prstGeom prst="line">
                  <a:avLst/>
                </a:prstGeom>
                <a:noFill/>
                <a:ln w="25400">
                  <a:solidFill>
                    <a:srgbClr val="66669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6303" name="Line 56"/>
                <p:cNvSpPr>
                  <a:spLocks noChangeShapeType="1"/>
                </p:cNvSpPr>
                <p:nvPr/>
              </p:nvSpPr>
              <p:spPr bwMode="auto">
                <a:xfrm>
                  <a:off x="1428" y="3374"/>
                  <a:ext cx="0" cy="181"/>
                </a:xfrm>
                <a:prstGeom prst="line">
                  <a:avLst/>
                </a:prstGeom>
                <a:noFill/>
                <a:ln w="25400">
                  <a:solidFill>
                    <a:srgbClr val="666699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6304" name="Line 57"/>
                <p:cNvSpPr>
                  <a:spLocks noChangeShapeType="1"/>
                </p:cNvSpPr>
                <p:nvPr/>
              </p:nvSpPr>
              <p:spPr bwMode="auto">
                <a:xfrm>
                  <a:off x="4377" y="3374"/>
                  <a:ext cx="0" cy="181"/>
                </a:xfrm>
                <a:prstGeom prst="line">
                  <a:avLst/>
                </a:prstGeom>
                <a:noFill/>
                <a:ln w="25400">
                  <a:solidFill>
                    <a:srgbClr val="666699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6305" name="Line 59"/>
                <p:cNvSpPr>
                  <a:spLocks noChangeShapeType="1"/>
                </p:cNvSpPr>
                <p:nvPr/>
              </p:nvSpPr>
              <p:spPr bwMode="auto">
                <a:xfrm>
                  <a:off x="2880" y="3238"/>
                  <a:ext cx="0" cy="136"/>
                </a:xfrm>
                <a:prstGeom prst="line">
                  <a:avLst/>
                </a:prstGeom>
                <a:noFill/>
                <a:ln w="25400">
                  <a:solidFill>
                    <a:srgbClr val="666699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6306" name="Line 60"/>
                <p:cNvSpPr>
                  <a:spLocks noChangeShapeType="1"/>
                </p:cNvSpPr>
                <p:nvPr/>
              </p:nvSpPr>
              <p:spPr bwMode="auto">
                <a:xfrm>
                  <a:off x="2335" y="3374"/>
                  <a:ext cx="0" cy="181"/>
                </a:xfrm>
                <a:prstGeom prst="line">
                  <a:avLst/>
                </a:prstGeom>
                <a:noFill/>
                <a:ln w="25400">
                  <a:solidFill>
                    <a:srgbClr val="666699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6307" name="Line 61"/>
                <p:cNvSpPr>
                  <a:spLocks noChangeShapeType="1"/>
                </p:cNvSpPr>
                <p:nvPr/>
              </p:nvSpPr>
              <p:spPr bwMode="auto">
                <a:xfrm>
                  <a:off x="3424" y="3374"/>
                  <a:ext cx="0" cy="181"/>
                </a:xfrm>
                <a:prstGeom prst="line">
                  <a:avLst/>
                </a:prstGeom>
                <a:noFill/>
                <a:ln w="25400">
                  <a:solidFill>
                    <a:srgbClr val="666699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pic>
              <p:nvPicPr>
                <p:cNvPr id="96308" name="Picture 22" descr="D13"/>
                <p:cNvPicPr>
                  <a:picLocks noChangeAspect="1" noChangeArrowheads="1"/>
                </p:cNvPicPr>
                <p:nvPr/>
              </p:nvPicPr>
              <p:blipFill>
                <a:blip r:embed="rId34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201" y="3555"/>
                  <a:ext cx="688" cy="4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96309" name="Picture 23" descr="D9"/>
                <p:cNvPicPr>
                  <a:picLocks noChangeAspect="1" noChangeArrowheads="1"/>
                </p:cNvPicPr>
                <p:nvPr/>
              </p:nvPicPr>
              <p:blipFill>
                <a:blip r:embed="rId35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154" y="3555"/>
                  <a:ext cx="635" cy="4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96310" name="Picture 24" descr="D10"/>
                <p:cNvPicPr>
                  <a:picLocks noChangeAspect="1" noChangeArrowheads="1"/>
                </p:cNvPicPr>
                <p:nvPr/>
              </p:nvPicPr>
              <p:blipFill>
                <a:blip r:embed="rId36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107" y="3555"/>
                  <a:ext cx="635" cy="4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96311" name="Picture 25" descr="D11"/>
                <p:cNvPicPr>
                  <a:picLocks noChangeAspect="1" noChangeArrowheads="1"/>
                </p:cNvPicPr>
                <p:nvPr/>
              </p:nvPicPr>
              <p:blipFill>
                <a:blip r:embed="rId37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014" y="3555"/>
                  <a:ext cx="635" cy="4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96298" name="Text Box 26"/>
              <p:cNvSpPr txBox="1">
                <a:spLocks noChangeArrowheads="1"/>
              </p:cNvSpPr>
              <p:nvPr/>
            </p:nvSpPr>
            <p:spPr bwMode="auto">
              <a:xfrm>
                <a:off x="1246" y="3987"/>
                <a:ext cx="726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1400" b="1">
                    <a:latin typeface="黑体" panose="02010609060101010101" pitchFamily="49" charset="-122"/>
                    <a:ea typeface="黑体" panose="02010609060101010101" pitchFamily="49" charset="-122"/>
                  </a:rPr>
                  <a:t>自然灾害</a:t>
                </a:r>
              </a:p>
            </p:txBody>
          </p:sp>
          <p:sp>
            <p:nvSpPr>
              <p:cNvPr id="96299" name="Text Box 27"/>
              <p:cNvSpPr txBox="1">
                <a:spLocks noChangeArrowheads="1"/>
              </p:cNvSpPr>
              <p:nvPr/>
            </p:nvSpPr>
            <p:spPr bwMode="auto">
              <a:xfrm>
                <a:off x="2108" y="3998"/>
                <a:ext cx="1044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1400" b="1">
                    <a:latin typeface="黑体" panose="02010609060101010101" pitchFamily="49" charset="-122"/>
                    <a:ea typeface="黑体" panose="02010609060101010101" pitchFamily="49" charset="-122"/>
                  </a:rPr>
                  <a:t>公共卫生事件</a:t>
                </a:r>
              </a:p>
            </p:txBody>
          </p:sp>
          <p:sp>
            <p:nvSpPr>
              <p:cNvPr id="96300" name="Text Box 28"/>
              <p:cNvSpPr txBox="1">
                <a:spLocks noChangeArrowheads="1"/>
              </p:cNvSpPr>
              <p:nvPr/>
            </p:nvSpPr>
            <p:spPr bwMode="auto">
              <a:xfrm>
                <a:off x="3196" y="3987"/>
                <a:ext cx="1044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1400" b="1">
                    <a:latin typeface="黑体" panose="02010609060101010101" pitchFamily="49" charset="-122"/>
                    <a:ea typeface="黑体" panose="02010609060101010101" pitchFamily="49" charset="-122"/>
                  </a:rPr>
                  <a:t>事故灾难</a:t>
                </a:r>
              </a:p>
            </p:txBody>
          </p:sp>
          <p:sp>
            <p:nvSpPr>
              <p:cNvPr id="96301" name="Text Box 29"/>
              <p:cNvSpPr txBox="1">
                <a:spLocks noChangeArrowheads="1"/>
              </p:cNvSpPr>
              <p:nvPr/>
            </p:nvSpPr>
            <p:spPr bwMode="auto">
              <a:xfrm>
                <a:off x="3968" y="4009"/>
                <a:ext cx="1044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1400" b="1">
                    <a:latin typeface="黑体" panose="02010609060101010101" pitchFamily="49" charset="-122"/>
                    <a:ea typeface="黑体" panose="02010609060101010101" pitchFamily="49" charset="-122"/>
                  </a:rPr>
                  <a:t>社会安全事件</a:t>
                </a:r>
              </a:p>
            </p:txBody>
          </p:sp>
        </p:grpSp>
        <p:sp>
          <p:nvSpPr>
            <p:cNvPr id="96295" name="Rectangle 206"/>
            <p:cNvSpPr>
              <a:spLocks noChangeArrowheads="1"/>
            </p:cNvSpPr>
            <p:nvPr/>
          </p:nvSpPr>
          <p:spPr bwMode="auto">
            <a:xfrm>
              <a:off x="3515" y="2777"/>
              <a:ext cx="726" cy="318"/>
            </a:xfrm>
            <a:prstGeom prst="rect">
              <a:avLst/>
            </a:prstGeom>
            <a:gradFill rotWithShape="1">
              <a:gsLst>
                <a:gs pos="0">
                  <a:srgbClr val="13559D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6296" name="Text Box 54"/>
            <p:cNvSpPr txBox="1">
              <a:spLocks noChangeArrowheads="1"/>
            </p:cNvSpPr>
            <p:nvPr/>
          </p:nvSpPr>
          <p:spPr bwMode="auto">
            <a:xfrm>
              <a:off x="3631" y="2770"/>
              <a:ext cx="56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400">
                  <a:latin typeface="黑体" panose="02010609060101010101" pitchFamily="49" charset="-122"/>
                  <a:ea typeface="黑体" panose="02010609060101010101" pitchFamily="49" charset="-122"/>
                </a:rPr>
                <a:t>  </a:t>
              </a:r>
              <a:r>
                <a:rPr lang="zh-CN" altLang="en-US" sz="1400">
                  <a:latin typeface="黑体" panose="02010609060101010101" pitchFamily="49" charset="-122"/>
                  <a:ea typeface="黑体" panose="02010609060101010101" pitchFamily="49" charset="-122"/>
                </a:rPr>
                <a:t>数字化</a:t>
              </a:r>
            </a:p>
            <a:p>
              <a:pPr eaLnBrk="1" hangingPunct="1"/>
              <a:r>
                <a:rPr lang="zh-CN" altLang="en-US" sz="1400">
                  <a:latin typeface="黑体" panose="02010609060101010101" pitchFamily="49" charset="-122"/>
                  <a:ea typeface="黑体" panose="02010609060101010101" pitchFamily="49" charset="-122"/>
                </a:rPr>
                <a:t>城市管理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>
              <a:defRPr/>
            </a:pPr>
            <a:r>
              <a:rPr lang="zh-CN" altLang="en-US" sz="4400" dirty="0" smtClean="0"/>
              <a:t>“智慧城市”</a:t>
            </a:r>
            <a:endParaRPr lang="zh-CN" altLang="en-US" sz="4400" dirty="0"/>
          </a:p>
        </p:txBody>
      </p:sp>
      <p:sp>
        <p:nvSpPr>
          <p:cNvPr id="173" name="幻灯片编号占位符 1"/>
          <p:cNvSpPr txBox="1">
            <a:spLocks/>
          </p:cNvSpPr>
          <p:nvPr/>
        </p:nvSpPr>
        <p:spPr>
          <a:xfrm>
            <a:off x="8532440" y="6525344"/>
            <a:ext cx="588790" cy="328858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algn="r">
              <a:defRPr/>
            </a:pPr>
            <a:r>
              <a:rPr lang="en-US" altLang="zh-CN" dirty="0" smtClean="0"/>
              <a:t>2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3552233703"/>
      </p:ext>
    </p:extLst>
  </p:cSld>
  <p:clrMapOvr>
    <a:masterClrMapping/>
  </p:clrMapOvr>
  <p:transition>
    <p:sndAc>
      <p:stSnd>
        <p:snd r:embed="rId4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1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withGroup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withGroup">
                            <p:stCondLst>
                              <p:cond delay="4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AutoShape 3"/>
          <p:cNvSpPr>
            <a:spLocks noChangeArrowheads="1"/>
          </p:cNvSpPr>
          <p:nvPr/>
        </p:nvSpPr>
        <p:spPr bwMode="auto">
          <a:xfrm>
            <a:off x="611188" y="1341438"/>
            <a:ext cx="8207375" cy="791418"/>
          </a:xfrm>
          <a:prstGeom prst="roundRect">
            <a:avLst>
              <a:gd name="adj" fmla="val 7718"/>
            </a:avLst>
          </a:prstGeom>
          <a:solidFill>
            <a:srgbClr val="00B0F0">
              <a:alpha val="34117"/>
            </a:srgbClr>
          </a:solidFill>
          <a:ln w="19050">
            <a:solidFill>
              <a:srgbClr val="6699FF"/>
            </a:solidFill>
            <a:round/>
            <a:headEnd/>
            <a:tailEnd/>
          </a:ln>
        </p:spPr>
        <p:txBody>
          <a:bodyPr anchor="ctr"/>
          <a:lstStyle>
            <a:lvl1pPr marL="920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依托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视频监控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/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物联网系统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，“智慧城市”将融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城市管理、治安防控和应急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联动等于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一体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 pitchFamily="2" charset="2"/>
            </a:endParaRPr>
          </a:p>
        </p:txBody>
      </p:sp>
      <p:pic>
        <p:nvPicPr>
          <p:cNvPr id="4608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412" y="2293964"/>
            <a:ext cx="4552812" cy="343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5" name="AutoShape 3"/>
          <p:cNvSpPr>
            <a:spLocks noChangeArrowheads="1"/>
          </p:cNvSpPr>
          <p:nvPr/>
        </p:nvSpPr>
        <p:spPr bwMode="auto">
          <a:xfrm>
            <a:off x="649613" y="5710652"/>
            <a:ext cx="8208963" cy="1009650"/>
          </a:xfrm>
          <a:prstGeom prst="roundRect">
            <a:avLst>
              <a:gd name="adj" fmla="val 7718"/>
            </a:avLst>
          </a:prstGeom>
          <a:solidFill>
            <a:srgbClr val="00B0F0">
              <a:alpha val="34117"/>
            </a:srgbClr>
          </a:solidFill>
          <a:ln w="19050">
            <a:solidFill>
              <a:srgbClr val="6699FF"/>
            </a:solidFill>
            <a:round/>
            <a:headEnd/>
            <a:tailEnd/>
          </a:ln>
        </p:spPr>
        <p:txBody>
          <a:bodyPr anchor="ctr"/>
          <a:lstStyle>
            <a:lvl1pPr marL="920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视频作为一种最为直观的感知方式，在城市中大量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应用：北京有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60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万摄像头，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深圳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50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万，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…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6086" name="Picture 25" descr="victoria-stati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2625" y="2293964"/>
            <a:ext cx="1728788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7" name="图片 14" descr="鹰眼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2625" y="4133850"/>
            <a:ext cx="1728788" cy="138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8" name="Picture 28" descr="railway_surveillanc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3725" y="2296769"/>
            <a:ext cx="1789113" cy="148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9" name="Picture 26" descr="traffic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3725" y="4133850"/>
            <a:ext cx="1789113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智慧城市中的智能</a:t>
            </a:r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感知</a:t>
            </a:r>
            <a:endParaRPr lang="zh-CN" altLang="en-US" dirty="0"/>
          </a:p>
        </p:txBody>
      </p:sp>
      <p:sp>
        <p:nvSpPr>
          <p:cNvPr id="10" name="幻灯片编号占位符 1"/>
          <p:cNvSpPr txBox="1">
            <a:spLocks/>
          </p:cNvSpPr>
          <p:nvPr/>
        </p:nvSpPr>
        <p:spPr>
          <a:xfrm>
            <a:off x="8532440" y="6525344"/>
            <a:ext cx="588790" cy="328858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algn="r">
              <a:defRPr/>
            </a:pPr>
            <a:r>
              <a:rPr lang="en-US" altLang="zh-CN" dirty="0" smtClean="0"/>
              <a:t>3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2478641067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4675" y="448469"/>
            <a:ext cx="8001000" cy="676275"/>
          </a:xfrm>
        </p:spPr>
        <p:txBody>
          <a:bodyPr/>
          <a:lstStyle/>
          <a:p>
            <a:r>
              <a:rPr lang="zh-CN" altLang="en-US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“找不到”</a:t>
            </a:r>
            <a:r>
              <a:rPr lang="en-US" altLang="zh-CN" sz="3600" dirty="0" smtClean="0"/>
              <a:t/>
            </a:r>
            <a:br>
              <a:rPr lang="en-US" altLang="zh-CN" sz="3600" dirty="0" smtClean="0"/>
            </a:br>
            <a:r>
              <a:rPr lang="en-US" altLang="zh-CN" sz="3600" dirty="0" smtClean="0"/>
              <a:t>——</a:t>
            </a:r>
            <a:r>
              <a:rPr lang="zh-CN" altLang="en-US" sz="3600" dirty="0" smtClean="0"/>
              <a:t>智慧城市视频大数据的核心挑战</a:t>
            </a:r>
            <a:endParaRPr lang="zh-CN" altLang="en-US" sz="3600" dirty="0"/>
          </a:p>
        </p:txBody>
      </p:sp>
      <p:pic>
        <p:nvPicPr>
          <p:cNvPr id="4" name="Picture 4" descr="http://focus.scol.com.cn/gd/img/attachement/jpg/site2/20120112/0023ae69c1d010785e360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13298" y="1556767"/>
            <a:ext cx="2190750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496" y="4876230"/>
            <a:ext cx="2327275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://www.0359tv.com/attachments/2012/01/32_201201100907314krn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340" y="1531367"/>
            <a:ext cx="2360613" cy="139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下箭头标注 6"/>
          <p:cNvSpPr/>
          <p:nvPr/>
        </p:nvSpPr>
        <p:spPr bwMode="auto">
          <a:xfrm>
            <a:off x="2813298" y="2487042"/>
            <a:ext cx="1503362" cy="839788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51637"/>
            </a:avLst>
          </a:prstGeom>
          <a:solidFill>
            <a:schemeClr val="accent2">
              <a:lumMod val="2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  <a:alpha val="50000"/>
              </a:schemeClr>
            </a:outerShdw>
          </a:effectLst>
        </p:spPr>
        <p:txBody>
          <a:bodyPr anchor="ctr"/>
          <a:lstStyle/>
          <a:p>
            <a:pPr marL="90488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长时间</a:t>
            </a:r>
            <a:endParaRPr lang="en-US" altLang="zh-CN" sz="2000" dirty="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上箭头标注 7"/>
          <p:cNvSpPr/>
          <p:nvPr/>
        </p:nvSpPr>
        <p:spPr bwMode="auto">
          <a:xfrm>
            <a:off x="364108" y="4468242"/>
            <a:ext cx="1670050" cy="984250"/>
          </a:xfrm>
          <a:prstGeom prst="upArrowCallout">
            <a:avLst>
              <a:gd name="adj1" fmla="val 25000"/>
              <a:gd name="adj2" fmla="val 25000"/>
              <a:gd name="adj3" fmla="val 25000"/>
              <a:gd name="adj4" fmla="val 59282"/>
            </a:avLst>
          </a:prstGeom>
          <a:solidFill>
            <a:schemeClr val="accent2">
              <a:lumMod val="2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  <a:alpha val="50000"/>
              </a:scheme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多次踩点</a:t>
            </a:r>
          </a:p>
        </p:txBody>
      </p:sp>
      <p:pic>
        <p:nvPicPr>
          <p:cNvPr id="10" name="Picture 1" descr="F:\Tencent Files\13256322\Image\@R}RP_(0OCFET$5@YQ[{2@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16796" y="4876230"/>
            <a:ext cx="2190750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上箭头标注 10"/>
          <p:cNvSpPr/>
          <p:nvPr/>
        </p:nvSpPr>
        <p:spPr bwMode="auto">
          <a:xfrm>
            <a:off x="2743771" y="4468242"/>
            <a:ext cx="1296987" cy="984250"/>
          </a:xfrm>
          <a:prstGeom prst="upArrowCallout">
            <a:avLst>
              <a:gd name="adj1" fmla="val 25000"/>
              <a:gd name="adj2" fmla="val 25000"/>
              <a:gd name="adj3" fmla="val 25000"/>
              <a:gd name="adj4" fmla="val 59282"/>
            </a:avLst>
          </a:prstGeom>
          <a:solidFill>
            <a:schemeClr val="accent2">
              <a:lumMod val="2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  <a:alpha val="50000"/>
              </a:schemeClr>
            </a:outerShdw>
          </a:effectLst>
        </p:spPr>
        <p:txBody>
          <a:bodyPr anchor="ctr"/>
          <a:lstStyle/>
          <a:p>
            <a:pPr marL="904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敏感部位</a:t>
            </a:r>
            <a:endParaRPr lang="en-US" altLang="zh-CN" sz="2000" dirty="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下箭头标注 11"/>
          <p:cNvSpPr/>
          <p:nvPr/>
        </p:nvSpPr>
        <p:spPr bwMode="auto">
          <a:xfrm>
            <a:off x="292348" y="2431480"/>
            <a:ext cx="1503362" cy="895350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54543"/>
            </a:avLst>
          </a:prstGeom>
          <a:solidFill>
            <a:schemeClr val="accent2">
              <a:lumMod val="2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  <a:alpha val="50000"/>
              </a:schemeClr>
            </a:outerShdw>
          </a:effectLst>
        </p:spPr>
        <p:txBody>
          <a:bodyPr anchor="ctr"/>
          <a:lstStyle/>
          <a:p>
            <a:pPr marL="90488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陌生人</a:t>
            </a:r>
            <a:endParaRPr lang="en-US" altLang="zh-CN" sz="2000" dirty="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椭圆 12"/>
          <p:cNvSpPr/>
          <p:nvPr/>
        </p:nvSpPr>
        <p:spPr bwMode="auto">
          <a:xfrm>
            <a:off x="-194005" y="3350865"/>
            <a:ext cx="5224462" cy="1120775"/>
          </a:xfrm>
          <a:prstGeom prst="ellipse">
            <a:avLst/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  <a:alpha val="50000"/>
              </a:schemeClr>
            </a:outerShdw>
          </a:effectLst>
        </p:spPr>
        <p:txBody>
          <a:bodyPr lIns="0" r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FFFFFF"/>
                </a:solidFill>
                <a:latin typeface="黑体" pitchFamily="49" charset="-122"/>
                <a:ea typeface="黑体" pitchFamily="49" charset="-122"/>
              </a:rPr>
              <a:t>周克</a:t>
            </a:r>
            <a:r>
              <a:rPr lang="zh-CN" altLang="en-US" dirty="0" smtClean="0">
                <a:solidFill>
                  <a:srgbClr val="FFFFFF"/>
                </a:solidFill>
                <a:latin typeface="黑体" pitchFamily="49" charset="-122"/>
                <a:ea typeface="黑体" pitchFamily="49" charset="-122"/>
              </a:rPr>
              <a:t>华一月内在</a:t>
            </a:r>
            <a:r>
              <a:rPr lang="zh-CN" altLang="en-US" dirty="0">
                <a:solidFill>
                  <a:srgbClr val="FFFFFF"/>
                </a:solidFill>
                <a:latin typeface="黑体" pitchFamily="49" charset="-122"/>
                <a:ea typeface="黑体" pitchFamily="49" charset="-122"/>
              </a:rPr>
              <a:t>南京多次踩点并被拍到</a:t>
            </a:r>
            <a:r>
              <a:rPr lang="zh-CN" altLang="en-US" dirty="0" smtClean="0">
                <a:solidFill>
                  <a:srgbClr val="FFFFFF"/>
                </a:solidFill>
                <a:latin typeface="黑体" pitchFamily="49" charset="-122"/>
                <a:ea typeface="黑体" pitchFamily="49" charset="-122"/>
              </a:rPr>
              <a:t>，警方在事后花费大量人力来查找</a:t>
            </a:r>
            <a:endParaRPr lang="zh-CN" altLang="en-US" dirty="0">
              <a:solidFill>
                <a:srgbClr val="FFFFFF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68964" y="1222350"/>
            <a:ext cx="3875036" cy="216496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40037" y="2862810"/>
            <a:ext cx="3903963" cy="227080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61494" y="4946809"/>
            <a:ext cx="1796925" cy="119675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424243" y="5459402"/>
            <a:ext cx="1376248" cy="1261028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5745979" y="2271960"/>
            <a:ext cx="3096000" cy="1440000"/>
            <a:chOff x="5745979" y="2271960"/>
            <a:chExt cx="3096000" cy="1440000"/>
          </a:xfrm>
        </p:grpSpPr>
        <p:grpSp>
          <p:nvGrpSpPr>
            <p:cNvPr id="24" name="组合 23"/>
            <p:cNvGrpSpPr/>
            <p:nvPr/>
          </p:nvGrpSpPr>
          <p:grpSpPr>
            <a:xfrm>
              <a:off x="5745979" y="2271960"/>
              <a:ext cx="3096000" cy="1440000"/>
              <a:chOff x="5998512" y="5229392"/>
              <a:chExt cx="3096000" cy="1440000"/>
            </a:xfrm>
          </p:grpSpPr>
          <p:sp>
            <p:nvSpPr>
              <p:cNvPr id="23" name="圆角矩形标注 22"/>
              <p:cNvSpPr/>
              <p:nvPr/>
            </p:nvSpPr>
            <p:spPr bwMode="auto">
              <a:xfrm>
                <a:off x="5998512" y="5229392"/>
                <a:ext cx="3096000" cy="1440000"/>
              </a:xfrm>
              <a:prstGeom prst="wedgeRoundRectCallout">
                <a:avLst>
                  <a:gd name="adj1" fmla="val -30788"/>
                  <a:gd name="adj2" fmla="val -92051"/>
                  <a:gd name="adj3" fmla="val 16667"/>
                </a:avLst>
              </a:prstGeom>
              <a:solidFill>
                <a:schemeClr val="accent2">
                  <a:lumMod val="20000"/>
                  <a:lumOff val="80000"/>
                  <a:alpha val="72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1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</a:endParaRPr>
              </a:p>
            </p:txBody>
          </p:sp>
          <p:pic>
            <p:nvPicPr>
              <p:cNvPr id="19" name="图片 18" descr="“天网工程”为何没有网住杀婴嫌犯_腾讯今日话题 - Google Chrome"/>
              <p:cNvPicPr>
                <a:picLocks noChangeAspect="1"/>
              </p:cNvPicPr>
              <p:nvPr/>
            </p:nvPicPr>
            <p:blipFill rotWithShape="1">
              <a:blip r:embed="rId1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2988" t="35372" r="14563" b="6116"/>
              <a:stretch/>
            </p:blipFill>
            <p:spPr>
              <a:xfrm>
                <a:off x="6070168" y="5309408"/>
                <a:ext cx="2962273" cy="1287944"/>
              </a:xfrm>
              <a:prstGeom prst="rect">
                <a:avLst/>
              </a:prstGeom>
            </p:spPr>
          </p:pic>
        </p:grpSp>
        <p:sp>
          <p:nvSpPr>
            <p:cNvPr id="25" name="矩形 24"/>
            <p:cNvSpPr/>
            <p:nvPr/>
          </p:nvSpPr>
          <p:spPr bwMode="auto">
            <a:xfrm>
              <a:off x="6372424" y="2332533"/>
              <a:ext cx="1908000" cy="216000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</p:txBody>
        </p:sp>
      </p:grpSp>
      <p:sp>
        <p:nvSpPr>
          <p:cNvPr id="27" name="幻灯片编号占位符 1"/>
          <p:cNvSpPr txBox="1">
            <a:spLocks/>
          </p:cNvSpPr>
          <p:nvPr/>
        </p:nvSpPr>
        <p:spPr>
          <a:xfrm>
            <a:off x="8532440" y="6525344"/>
            <a:ext cx="588790" cy="328858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algn="r">
              <a:defRPr/>
            </a:pPr>
            <a:r>
              <a:rPr lang="en-US" altLang="zh-CN" dirty="0" smtClean="0"/>
              <a:t>4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2376453561"/>
      </p:ext>
    </p:extLst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16" presetClass="entr" presetSubtype="42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组织技术挑战赛的动机与目的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动机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提高人工智能在智慧城市等大型应用中的</a:t>
            </a:r>
            <a:r>
              <a:rPr lang="zh-CN" altLang="en-US" dirty="0" smtClean="0">
                <a:solidFill>
                  <a:srgbClr val="FF0000"/>
                </a:solidFill>
              </a:rPr>
              <a:t>研究水平</a:t>
            </a:r>
            <a:r>
              <a:rPr lang="zh-CN" altLang="en-US" dirty="0" smtClean="0"/>
              <a:t>，真正做到平安城市、宜居城市（交通顺畅、</a:t>
            </a:r>
            <a:r>
              <a:rPr lang="en-US" altLang="zh-CN" dirty="0" smtClean="0"/>
              <a:t>…</a:t>
            </a:r>
            <a:r>
              <a:rPr lang="zh-CN" altLang="en-US" dirty="0" smtClean="0"/>
              <a:t>）、数字城市（数字医疗、电子政务</a:t>
            </a:r>
            <a:r>
              <a:rPr lang="en-US" altLang="zh-CN" dirty="0" smtClean="0"/>
              <a:t>…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全国视频技术</a:t>
            </a:r>
            <a:r>
              <a:rPr lang="zh-CN" altLang="en-US" dirty="0" smtClean="0">
                <a:solidFill>
                  <a:srgbClr val="FF0000"/>
                </a:solidFill>
              </a:rPr>
              <a:t>市场巨大</a:t>
            </a:r>
            <a:r>
              <a:rPr lang="zh-CN" altLang="en-US" dirty="0" smtClean="0"/>
              <a:t>，且增长迅猛，亟需精通视频分析处理技术的专门人才</a:t>
            </a:r>
            <a:endParaRPr lang="en-US" altLang="zh-CN" dirty="0" smtClean="0"/>
          </a:p>
          <a:p>
            <a:r>
              <a:rPr lang="zh-CN" altLang="en-US" dirty="0" smtClean="0"/>
              <a:t>目的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适应大数据时代对计算机科学</a:t>
            </a:r>
            <a:r>
              <a:rPr lang="zh-CN" altLang="en-US" dirty="0" smtClean="0">
                <a:solidFill>
                  <a:srgbClr val="FF0000"/>
                </a:solidFill>
              </a:rPr>
              <a:t>人才培养</a:t>
            </a:r>
            <a:r>
              <a:rPr lang="zh-CN" altLang="en-US" dirty="0" smtClean="0"/>
              <a:t>的特殊需求，通过比赛锻炼研究生的解决问题能力，培养社会急需的工程技术人才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推动人工智能及其相关（交叉）</a:t>
            </a:r>
            <a:r>
              <a:rPr lang="zh-CN" altLang="en-US" dirty="0" smtClean="0">
                <a:solidFill>
                  <a:srgbClr val="FF0000"/>
                </a:solidFill>
              </a:rPr>
              <a:t>学科的发展</a:t>
            </a:r>
            <a:endParaRPr lang="en-US" altLang="zh-CN" dirty="0" smtClean="0">
              <a:solidFill>
                <a:srgbClr val="FF0000"/>
              </a:solidFill>
            </a:endParaRPr>
          </a:p>
        </p:txBody>
      </p:sp>
      <p:sp>
        <p:nvSpPr>
          <p:cNvPr id="4" name="幻灯片编号占位符 1"/>
          <p:cNvSpPr txBox="1">
            <a:spLocks/>
          </p:cNvSpPr>
          <p:nvPr/>
        </p:nvSpPr>
        <p:spPr>
          <a:xfrm>
            <a:off x="8532440" y="6525344"/>
            <a:ext cx="588790" cy="328858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algn="r">
              <a:defRPr/>
            </a:pPr>
            <a:r>
              <a:rPr lang="en-US" altLang="zh-CN" dirty="0" smtClean="0"/>
              <a:t>5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2047701320"/>
      </p:ext>
    </p:extLst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比赛方式（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比赛方式：</a:t>
            </a:r>
            <a:r>
              <a:rPr lang="zh-CN" altLang="en-US" dirty="0">
                <a:solidFill>
                  <a:srgbClr val="7030A0"/>
                </a:solidFill>
              </a:rPr>
              <a:t>在线擂台赛和现场决赛相结合</a:t>
            </a:r>
            <a:endParaRPr lang="en-US" altLang="zh-CN" dirty="0">
              <a:solidFill>
                <a:srgbClr val="7030A0"/>
              </a:solidFill>
            </a:endParaRPr>
          </a:p>
          <a:p>
            <a:r>
              <a:rPr lang="zh-CN" altLang="en-US" dirty="0" smtClean="0"/>
              <a:t>在线擂台赛：</a:t>
            </a:r>
            <a:r>
              <a:rPr lang="zh-CN" altLang="zh-CN" dirty="0">
                <a:solidFill>
                  <a:srgbClr val="7030A0"/>
                </a:solidFill>
              </a:rPr>
              <a:t>在线评测、按性能</a:t>
            </a:r>
            <a:r>
              <a:rPr lang="zh-CN" altLang="zh-CN" dirty="0" smtClean="0">
                <a:solidFill>
                  <a:srgbClr val="7030A0"/>
                </a:solidFill>
              </a:rPr>
              <a:t>排名</a:t>
            </a:r>
            <a:endParaRPr lang="en-US" altLang="zh-CN" dirty="0" smtClean="0">
              <a:solidFill>
                <a:srgbClr val="7030A0"/>
              </a:solidFill>
            </a:endParaRPr>
          </a:p>
          <a:p>
            <a:pPr lvl="1"/>
            <a:r>
              <a:rPr lang="zh-CN" altLang="zh-CN" dirty="0">
                <a:solidFill>
                  <a:schemeClr val="tx1"/>
                </a:solidFill>
              </a:rPr>
              <a:t>参赛队伍可以按规定格式在线提交在</a:t>
            </a:r>
            <a:r>
              <a:rPr lang="zh-CN" altLang="zh-CN" dirty="0">
                <a:solidFill>
                  <a:srgbClr val="FF0000"/>
                </a:solidFill>
              </a:rPr>
              <a:t>验证数据集</a:t>
            </a:r>
            <a:r>
              <a:rPr lang="zh-CN" altLang="zh-CN" dirty="0">
                <a:solidFill>
                  <a:schemeClr val="tx1"/>
                </a:solidFill>
              </a:rPr>
              <a:t>上本队算法运行的结果</a:t>
            </a:r>
            <a:r>
              <a:rPr lang="zh-CN" altLang="zh-CN" dirty="0" smtClean="0">
                <a:solidFill>
                  <a:schemeClr val="tx1"/>
                </a:solidFill>
              </a:rPr>
              <a:t>文件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lvl="1"/>
            <a:r>
              <a:rPr lang="zh-CN" altLang="zh-CN" dirty="0" smtClean="0">
                <a:solidFill>
                  <a:schemeClr val="tx1"/>
                </a:solidFill>
              </a:rPr>
              <a:t>在线</a:t>
            </a:r>
            <a:r>
              <a:rPr lang="zh-CN" altLang="zh-CN" dirty="0">
                <a:solidFill>
                  <a:schemeClr val="tx1"/>
                </a:solidFill>
              </a:rPr>
              <a:t>评测系统将对参赛队伍提交的</a:t>
            </a:r>
            <a:r>
              <a:rPr lang="zh-CN" altLang="zh-CN" dirty="0">
                <a:solidFill>
                  <a:srgbClr val="FF0000"/>
                </a:solidFill>
              </a:rPr>
              <a:t>算法运行结果</a:t>
            </a:r>
            <a:r>
              <a:rPr lang="zh-CN" altLang="zh-CN" dirty="0">
                <a:solidFill>
                  <a:schemeClr val="tx1"/>
                </a:solidFill>
              </a:rPr>
              <a:t>进行性能评测，并按性能高低分任务进行</a:t>
            </a:r>
            <a:r>
              <a:rPr lang="zh-CN" altLang="zh-CN" dirty="0" smtClean="0">
                <a:solidFill>
                  <a:schemeClr val="tx1"/>
                </a:solidFill>
              </a:rPr>
              <a:t>排名</a:t>
            </a:r>
            <a:endParaRPr lang="en-US" altLang="zh-CN" dirty="0" smtClean="0"/>
          </a:p>
          <a:p>
            <a:pPr lvl="1"/>
            <a:r>
              <a:rPr lang="zh-CN" altLang="zh-CN" dirty="0">
                <a:solidFill>
                  <a:schemeClr val="tx1"/>
                </a:solidFill>
              </a:rPr>
              <a:t>评测结果的排名将</a:t>
            </a:r>
            <a:r>
              <a:rPr lang="zh-CN" altLang="zh-CN" dirty="0">
                <a:solidFill>
                  <a:srgbClr val="FF0000"/>
                </a:solidFill>
              </a:rPr>
              <a:t>以两周为单位</a:t>
            </a:r>
            <a:r>
              <a:rPr lang="zh-CN" altLang="zh-CN" dirty="0">
                <a:solidFill>
                  <a:schemeClr val="tx1"/>
                </a:solidFill>
              </a:rPr>
              <a:t>公布在</a:t>
            </a:r>
            <a:r>
              <a:rPr lang="zh-CN" altLang="zh-CN" dirty="0" smtClean="0">
                <a:solidFill>
                  <a:schemeClr val="tx1"/>
                </a:solidFill>
              </a:rPr>
              <a:t>比赛网站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" name="幻灯片编号占位符 1"/>
          <p:cNvSpPr txBox="1">
            <a:spLocks/>
          </p:cNvSpPr>
          <p:nvPr/>
        </p:nvSpPr>
        <p:spPr>
          <a:xfrm>
            <a:off x="8532440" y="6525344"/>
            <a:ext cx="588790" cy="328858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algn="r">
              <a:defRPr/>
            </a:pPr>
            <a:r>
              <a:rPr lang="en-US" altLang="zh-CN" dirty="0" smtClean="0"/>
              <a:t>6</a:t>
            </a:r>
            <a:endParaRPr lang="en-US" altLang="zh-CN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16016" y="4212406"/>
            <a:ext cx="3043991" cy="267297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pSp>
        <p:nvGrpSpPr>
          <p:cNvPr id="9" name="组合 8"/>
          <p:cNvGrpSpPr/>
          <p:nvPr/>
        </p:nvGrpSpPr>
        <p:grpSpPr>
          <a:xfrm>
            <a:off x="1457573" y="4221088"/>
            <a:ext cx="2970411" cy="2636911"/>
            <a:chOff x="1457573" y="4221088"/>
            <a:chExt cx="2970411" cy="263691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57573" y="4221088"/>
              <a:ext cx="2970411" cy="2636911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8" name="图片 7" descr="大赛介绍 - Google Chrome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888" t="28057" r="16926" b="31242"/>
            <a:stretch/>
          </p:blipFill>
          <p:spPr>
            <a:xfrm>
              <a:off x="2267744" y="6021288"/>
              <a:ext cx="1945813" cy="83291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922564850"/>
      </p:ext>
    </p:extLst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比赛方式（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现场决赛：</a:t>
            </a:r>
            <a:r>
              <a:rPr lang="zh-CN" altLang="en-US" dirty="0">
                <a:solidFill>
                  <a:srgbClr val="7030A0"/>
                </a:solidFill>
              </a:rPr>
              <a:t>现场评测</a:t>
            </a:r>
            <a:endParaRPr lang="en-US" altLang="zh-CN" dirty="0" smtClean="0">
              <a:solidFill>
                <a:srgbClr val="7030A0"/>
              </a:solidFill>
            </a:endParaRPr>
          </a:p>
          <a:p>
            <a:pPr lvl="1"/>
            <a:r>
              <a:rPr lang="zh-CN" altLang="en-US" dirty="0">
                <a:solidFill>
                  <a:schemeClr val="tx1"/>
                </a:solidFill>
              </a:rPr>
              <a:t>技术擂台赛的优胜队伍将进入决赛，根据参赛队伍数量及排名情况</a:t>
            </a:r>
            <a:r>
              <a:rPr lang="zh-CN" altLang="en-US" dirty="0" smtClean="0">
                <a:solidFill>
                  <a:schemeClr val="tx1"/>
                </a:solidFill>
              </a:rPr>
              <a:t>选择，</a:t>
            </a:r>
            <a:r>
              <a:rPr lang="zh-CN" altLang="en-US" dirty="0">
                <a:solidFill>
                  <a:schemeClr val="tx1"/>
                </a:solidFill>
              </a:rPr>
              <a:t>但每个任务参加决赛的队伍</a:t>
            </a:r>
            <a:r>
              <a:rPr lang="zh-CN" altLang="en-US" dirty="0">
                <a:solidFill>
                  <a:srgbClr val="FF0000"/>
                </a:solidFill>
              </a:rPr>
              <a:t>不超过</a:t>
            </a:r>
            <a:r>
              <a:rPr lang="en-US" altLang="zh-CN" dirty="0">
                <a:solidFill>
                  <a:srgbClr val="FF0000"/>
                </a:solidFill>
              </a:rPr>
              <a:t>6</a:t>
            </a:r>
            <a:r>
              <a:rPr lang="zh-CN" altLang="en-US" dirty="0">
                <a:solidFill>
                  <a:srgbClr val="FF0000"/>
                </a:solidFill>
              </a:rPr>
              <a:t>支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lvl="1"/>
            <a:r>
              <a:rPr lang="zh-CN" altLang="en-US" dirty="0">
                <a:solidFill>
                  <a:schemeClr val="tx1"/>
                </a:solidFill>
              </a:rPr>
              <a:t>由组织方提供场地和硬件设施并组织专家评审团</a:t>
            </a:r>
            <a:endParaRPr lang="en-US" altLang="zh-CN" dirty="0">
              <a:solidFill>
                <a:schemeClr val="tx1"/>
              </a:solidFill>
            </a:endParaRPr>
          </a:p>
          <a:p>
            <a:pPr lvl="1"/>
            <a:r>
              <a:rPr lang="zh-CN" altLang="en-US" dirty="0">
                <a:solidFill>
                  <a:schemeClr val="tx1"/>
                </a:solidFill>
              </a:rPr>
              <a:t>参赛队伍在</a:t>
            </a:r>
            <a:r>
              <a:rPr lang="zh-CN" altLang="en-US" dirty="0">
                <a:solidFill>
                  <a:srgbClr val="FF0000"/>
                </a:solidFill>
              </a:rPr>
              <a:t>限定时间</a:t>
            </a:r>
            <a:r>
              <a:rPr lang="zh-CN" altLang="en-US" dirty="0">
                <a:solidFill>
                  <a:schemeClr val="tx1"/>
                </a:solidFill>
              </a:rPr>
              <a:t>内将本队的算法程序在组织方提供的硬件平台上调试，并生成最终算法</a:t>
            </a:r>
            <a:r>
              <a:rPr lang="zh-CN" altLang="en-US" dirty="0" smtClean="0">
                <a:solidFill>
                  <a:schemeClr val="tx1"/>
                </a:solidFill>
              </a:rPr>
              <a:t>程序</a:t>
            </a:r>
            <a:endParaRPr lang="en-US" altLang="zh-CN" dirty="0">
              <a:solidFill>
                <a:schemeClr val="tx1"/>
              </a:solidFill>
            </a:endParaRPr>
          </a:p>
          <a:p>
            <a:pPr lvl="1"/>
            <a:r>
              <a:rPr lang="zh-CN" altLang="en-US" dirty="0">
                <a:solidFill>
                  <a:schemeClr val="tx1"/>
                </a:solidFill>
              </a:rPr>
              <a:t>最终算法程序将在</a:t>
            </a:r>
            <a:r>
              <a:rPr lang="zh-CN" altLang="en-US" dirty="0">
                <a:solidFill>
                  <a:srgbClr val="FF0000"/>
                </a:solidFill>
              </a:rPr>
              <a:t>决赛测试数据集</a:t>
            </a:r>
            <a:r>
              <a:rPr lang="zh-CN" altLang="en-US" dirty="0">
                <a:solidFill>
                  <a:schemeClr val="tx1"/>
                </a:solidFill>
              </a:rPr>
              <a:t>上运行并得到评测结果</a:t>
            </a:r>
          </a:p>
        </p:txBody>
      </p:sp>
      <p:sp>
        <p:nvSpPr>
          <p:cNvPr id="5" name="幻灯片编号占位符 1"/>
          <p:cNvSpPr txBox="1">
            <a:spLocks/>
          </p:cNvSpPr>
          <p:nvPr/>
        </p:nvSpPr>
        <p:spPr>
          <a:xfrm>
            <a:off x="8532440" y="6525344"/>
            <a:ext cx="588790" cy="328858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algn="r">
              <a:defRPr/>
            </a:pPr>
            <a:r>
              <a:rPr lang="en-US" altLang="zh-CN" dirty="0" smtClean="0"/>
              <a:t>7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277657996"/>
      </p:ext>
    </p:extLst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比赛任务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比赛主题：</a:t>
            </a:r>
            <a:r>
              <a:rPr lang="zh-CN" altLang="en-US" dirty="0">
                <a:solidFill>
                  <a:srgbClr val="7030A0"/>
                </a:solidFill>
              </a:rPr>
              <a:t>校园场景下行人和车辆的跨摄像头检测、跟踪和行为分析</a:t>
            </a:r>
            <a:endParaRPr lang="en-US" altLang="zh-CN" dirty="0">
              <a:solidFill>
                <a:srgbClr val="7030A0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dirty="0"/>
              <a:t>比赛</a:t>
            </a:r>
            <a:r>
              <a:rPr lang="zh-CN" altLang="en-US" dirty="0" smtClean="0"/>
              <a:t>任务：</a:t>
            </a:r>
            <a:r>
              <a:rPr lang="zh-CN" altLang="en-US" dirty="0" smtClean="0">
                <a:solidFill>
                  <a:srgbClr val="FF0000"/>
                </a:solidFill>
              </a:rPr>
              <a:t>三大类、六个任务</a:t>
            </a:r>
            <a:endParaRPr lang="en-US" altLang="zh-CN" dirty="0">
              <a:solidFill>
                <a:srgbClr val="FF0000"/>
              </a:solidFill>
            </a:endParaRPr>
          </a:p>
          <a:p>
            <a:pPr lvl="1">
              <a:lnSpc>
                <a:spcPct val="100000"/>
              </a:lnSpc>
            </a:pPr>
            <a:r>
              <a:rPr lang="zh-CN" altLang="en-US" dirty="0"/>
              <a:t>第一类：</a:t>
            </a:r>
            <a:r>
              <a:rPr lang="zh-CN" altLang="en-US" dirty="0">
                <a:solidFill>
                  <a:srgbClr val="7030A0"/>
                </a:solidFill>
              </a:rPr>
              <a:t>行人</a:t>
            </a:r>
            <a:r>
              <a:rPr lang="en-US" altLang="zh-CN" dirty="0">
                <a:solidFill>
                  <a:srgbClr val="7030A0"/>
                </a:solidFill>
              </a:rPr>
              <a:t>/</a:t>
            </a:r>
            <a:r>
              <a:rPr lang="zh-CN" altLang="en-US" dirty="0">
                <a:solidFill>
                  <a:srgbClr val="7030A0"/>
                </a:solidFill>
              </a:rPr>
              <a:t>车辆的检测与</a:t>
            </a:r>
            <a:r>
              <a:rPr lang="zh-CN" altLang="en-US" dirty="0" smtClean="0">
                <a:solidFill>
                  <a:srgbClr val="7030A0"/>
                </a:solidFill>
              </a:rPr>
              <a:t>跟踪</a:t>
            </a:r>
            <a:endParaRPr lang="en-US" altLang="zh-CN" dirty="0" smtClean="0">
              <a:solidFill>
                <a:srgbClr val="7030A0"/>
              </a:solidFill>
            </a:endParaRPr>
          </a:p>
          <a:p>
            <a:pPr lvl="2"/>
            <a:r>
              <a:rPr lang="zh-CN" altLang="en-US" dirty="0"/>
              <a:t>任务</a:t>
            </a:r>
            <a:r>
              <a:rPr lang="en-US" altLang="zh-CN" dirty="0"/>
              <a:t>1</a:t>
            </a:r>
            <a:r>
              <a:rPr lang="zh-CN" altLang="en-US" dirty="0"/>
              <a:t>：</a:t>
            </a:r>
            <a:r>
              <a:rPr lang="zh-CN" altLang="zh-CN" dirty="0"/>
              <a:t>单摄像头行人</a:t>
            </a:r>
            <a:r>
              <a:rPr lang="zh-CN" altLang="zh-CN" dirty="0" smtClean="0"/>
              <a:t>检测</a:t>
            </a:r>
            <a:r>
              <a:rPr lang="zh-CN" altLang="en-US" dirty="0" smtClean="0"/>
              <a:t>（</a:t>
            </a:r>
            <a:r>
              <a:rPr lang="en-US" altLang="zh-CN" dirty="0" smtClean="0">
                <a:solidFill>
                  <a:srgbClr val="FF0000"/>
                </a:solidFill>
              </a:rPr>
              <a:t>A</a:t>
            </a:r>
            <a:r>
              <a:rPr lang="zh-CN" altLang="en-US" dirty="0" smtClean="0">
                <a:solidFill>
                  <a:srgbClr val="FF0000"/>
                </a:solidFill>
              </a:rPr>
              <a:t>级</a:t>
            </a:r>
            <a:r>
              <a:rPr lang="zh-CN" altLang="en-US" dirty="0" smtClean="0"/>
              <a:t>）</a:t>
            </a:r>
            <a:endParaRPr lang="en-US" altLang="zh-CN" dirty="0"/>
          </a:p>
          <a:p>
            <a:pPr lvl="2"/>
            <a:r>
              <a:rPr lang="zh-CN" altLang="en-US" dirty="0"/>
              <a:t>任务</a:t>
            </a:r>
            <a:r>
              <a:rPr lang="en-US" altLang="zh-CN" dirty="0"/>
              <a:t>2</a:t>
            </a:r>
            <a:r>
              <a:rPr lang="zh-CN" altLang="en-US" dirty="0"/>
              <a:t>：</a:t>
            </a:r>
            <a:r>
              <a:rPr lang="zh-CN" altLang="zh-CN" dirty="0"/>
              <a:t>单摄像头多类对象</a:t>
            </a:r>
            <a:r>
              <a:rPr lang="zh-CN" altLang="zh-CN" dirty="0" smtClean="0"/>
              <a:t>检测</a:t>
            </a:r>
            <a:r>
              <a:rPr lang="zh-CN" altLang="en-US" dirty="0" smtClean="0"/>
              <a:t>（</a:t>
            </a:r>
            <a:r>
              <a:rPr lang="en-US" altLang="zh-CN" dirty="0">
                <a:solidFill>
                  <a:srgbClr val="FF0000"/>
                </a:solidFill>
              </a:rPr>
              <a:t>B</a:t>
            </a:r>
            <a:r>
              <a:rPr lang="zh-CN" altLang="en-US" dirty="0">
                <a:solidFill>
                  <a:srgbClr val="FF0000"/>
                </a:solidFill>
              </a:rPr>
              <a:t>级</a:t>
            </a:r>
            <a:r>
              <a:rPr lang="zh-CN" altLang="en-US" dirty="0"/>
              <a:t>）</a:t>
            </a:r>
            <a:endParaRPr lang="en-US" altLang="zh-CN" dirty="0"/>
          </a:p>
          <a:p>
            <a:pPr lvl="2"/>
            <a:r>
              <a:rPr lang="zh-CN" altLang="en-US" dirty="0" smtClean="0"/>
              <a:t>任务</a:t>
            </a:r>
            <a:r>
              <a:rPr lang="en-US" altLang="zh-CN" dirty="0" smtClean="0"/>
              <a:t>3</a:t>
            </a:r>
            <a:r>
              <a:rPr lang="zh-CN" altLang="en-US" dirty="0" smtClean="0"/>
              <a:t>：</a:t>
            </a:r>
            <a:r>
              <a:rPr lang="zh-CN" altLang="zh-CN" dirty="0" smtClean="0"/>
              <a:t>单</a:t>
            </a:r>
            <a:r>
              <a:rPr lang="zh-CN" altLang="zh-CN" dirty="0"/>
              <a:t>摄像头指定对象</a:t>
            </a:r>
            <a:r>
              <a:rPr lang="zh-CN" altLang="zh-CN" dirty="0" smtClean="0"/>
              <a:t>跟踪</a:t>
            </a:r>
            <a:r>
              <a:rPr lang="zh-CN" altLang="en-US" dirty="0" smtClean="0"/>
              <a:t>（</a:t>
            </a:r>
            <a:r>
              <a:rPr lang="en-US" altLang="zh-CN" dirty="0">
                <a:solidFill>
                  <a:srgbClr val="FF0000"/>
                </a:solidFill>
              </a:rPr>
              <a:t>B</a:t>
            </a:r>
            <a:r>
              <a:rPr lang="zh-CN" altLang="en-US" dirty="0">
                <a:solidFill>
                  <a:srgbClr val="FF0000"/>
                </a:solidFill>
              </a:rPr>
              <a:t>级</a:t>
            </a:r>
            <a:r>
              <a:rPr lang="zh-CN" altLang="en-US" dirty="0"/>
              <a:t>）</a:t>
            </a:r>
            <a:endParaRPr lang="en-US" altLang="zh-CN" dirty="0">
              <a:solidFill>
                <a:srgbClr val="00B050"/>
              </a:solidFill>
            </a:endParaRPr>
          </a:p>
          <a:p>
            <a:pPr lvl="1">
              <a:lnSpc>
                <a:spcPct val="100000"/>
              </a:lnSpc>
            </a:pPr>
            <a:r>
              <a:rPr lang="zh-CN" altLang="en-US" dirty="0"/>
              <a:t>第二类：</a:t>
            </a:r>
            <a:r>
              <a:rPr lang="zh-CN" altLang="en-US" dirty="0">
                <a:solidFill>
                  <a:srgbClr val="7030A0"/>
                </a:solidFill>
              </a:rPr>
              <a:t>校园范围的行人车辆</a:t>
            </a:r>
            <a:r>
              <a:rPr lang="zh-CN" altLang="en-US" dirty="0" smtClean="0">
                <a:solidFill>
                  <a:srgbClr val="7030A0"/>
                </a:solidFill>
              </a:rPr>
              <a:t>追踪</a:t>
            </a:r>
            <a:endParaRPr lang="en-US" altLang="zh-CN" dirty="0" smtClean="0">
              <a:solidFill>
                <a:srgbClr val="7030A0"/>
              </a:solidFill>
            </a:endParaRPr>
          </a:p>
          <a:p>
            <a:pPr lvl="2"/>
            <a:r>
              <a:rPr lang="zh-CN" altLang="en-US" dirty="0"/>
              <a:t>任务</a:t>
            </a:r>
            <a:r>
              <a:rPr lang="en-US" altLang="zh-CN" dirty="0"/>
              <a:t>4</a:t>
            </a:r>
            <a:r>
              <a:rPr lang="zh-CN" altLang="en-US" dirty="0"/>
              <a:t>：</a:t>
            </a:r>
            <a:r>
              <a:rPr lang="zh-CN" altLang="zh-CN" dirty="0"/>
              <a:t>跨摄像头指定行人</a:t>
            </a:r>
            <a:r>
              <a:rPr lang="zh-CN" altLang="zh-CN" dirty="0" smtClean="0"/>
              <a:t>跟踪</a:t>
            </a:r>
            <a:r>
              <a:rPr lang="zh-CN" altLang="en-US" dirty="0" smtClean="0"/>
              <a:t>（</a:t>
            </a:r>
            <a:r>
              <a:rPr lang="en-US" altLang="zh-CN" dirty="0">
                <a:solidFill>
                  <a:srgbClr val="FF0000"/>
                </a:solidFill>
              </a:rPr>
              <a:t>C</a:t>
            </a:r>
            <a:r>
              <a:rPr lang="zh-CN" altLang="en-US" dirty="0">
                <a:solidFill>
                  <a:srgbClr val="FF0000"/>
                </a:solidFill>
              </a:rPr>
              <a:t>级</a:t>
            </a:r>
            <a:r>
              <a:rPr lang="zh-CN" altLang="en-US" dirty="0"/>
              <a:t>）</a:t>
            </a:r>
            <a:endParaRPr lang="en-US" altLang="zh-CN" dirty="0"/>
          </a:p>
          <a:p>
            <a:pPr lvl="1">
              <a:lnSpc>
                <a:spcPct val="100000"/>
              </a:lnSpc>
            </a:pPr>
            <a:r>
              <a:rPr lang="zh-CN" altLang="en-US" dirty="0"/>
              <a:t>第三类：</a:t>
            </a:r>
            <a:r>
              <a:rPr lang="zh-CN" altLang="en-US" dirty="0">
                <a:solidFill>
                  <a:srgbClr val="7030A0"/>
                </a:solidFill>
              </a:rPr>
              <a:t>监控视频中的人脸检测与</a:t>
            </a:r>
            <a:r>
              <a:rPr lang="zh-CN" altLang="en-US" dirty="0" smtClean="0">
                <a:solidFill>
                  <a:srgbClr val="7030A0"/>
                </a:solidFill>
              </a:rPr>
              <a:t>识别</a:t>
            </a:r>
            <a:endParaRPr lang="en-US" altLang="zh-CN" dirty="0" smtClean="0">
              <a:solidFill>
                <a:srgbClr val="7030A0"/>
              </a:solidFill>
            </a:endParaRPr>
          </a:p>
          <a:p>
            <a:pPr lvl="2"/>
            <a:r>
              <a:rPr lang="zh-CN" altLang="en-US" dirty="0"/>
              <a:t>任务</a:t>
            </a:r>
            <a:r>
              <a:rPr lang="en-US" altLang="zh-CN" dirty="0"/>
              <a:t>5</a:t>
            </a:r>
            <a:r>
              <a:rPr lang="zh-CN" altLang="en-US" dirty="0"/>
              <a:t>：</a:t>
            </a:r>
            <a:r>
              <a:rPr lang="zh-CN" altLang="zh-CN" dirty="0"/>
              <a:t>人脸</a:t>
            </a:r>
            <a:r>
              <a:rPr lang="zh-CN" altLang="zh-CN" dirty="0" smtClean="0"/>
              <a:t>检测</a:t>
            </a:r>
            <a:r>
              <a:rPr lang="zh-CN" altLang="en-US" dirty="0"/>
              <a:t>（</a:t>
            </a:r>
            <a:r>
              <a:rPr lang="en-US" altLang="zh-CN" dirty="0">
                <a:solidFill>
                  <a:srgbClr val="FF0000"/>
                </a:solidFill>
              </a:rPr>
              <a:t>A</a:t>
            </a:r>
            <a:r>
              <a:rPr lang="zh-CN" altLang="en-US" dirty="0">
                <a:solidFill>
                  <a:srgbClr val="FF0000"/>
                </a:solidFill>
              </a:rPr>
              <a:t>级</a:t>
            </a:r>
            <a:r>
              <a:rPr lang="zh-CN" altLang="en-US" dirty="0"/>
              <a:t>）</a:t>
            </a:r>
            <a:endParaRPr lang="en-US" altLang="zh-CN" dirty="0" smtClean="0"/>
          </a:p>
          <a:p>
            <a:pPr lvl="2"/>
            <a:r>
              <a:rPr lang="zh-CN" altLang="en-US" dirty="0" smtClean="0"/>
              <a:t>任务</a:t>
            </a:r>
            <a:r>
              <a:rPr lang="en-US" altLang="zh-CN" dirty="0" smtClean="0"/>
              <a:t>6</a:t>
            </a:r>
            <a:r>
              <a:rPr lang="zh-CN" altLang="en-US" dirty="0" smtClean="0"/>
              <a:t>：</a:t>
            </a:r>
            <a:r>
              <a:rPr lang="zh-CN" altLang="zh-CN" dirty="0"/>
              <a:t>人脸</a:t>
            </a:r>
            <a:r>
              <a:rPr lang="zh-CN" altLang="zh-CN" dirty="0" smtClean="0"/>
              <a:t>识别</a:t>
            </a:r>
            <a:r>
              <a:rPr lang="zh-CN" altLang="en-US" dirty="0" smtClean="0"/>
              <a:t>（</a:t>
            </a:r>
            <a:r>
              <a:rPr lang="en-US" altLang="zh-CN" dirty="0">
                <a:solidFill>
                  <a:srgbClr val="FF0000"/>
                </a:solidFill>
              </a:rPr>
              <a:t>C</a:t>
            </a:r>
            <a:r>
              <a:rPr lang="zh-CN" altLang="en-US" dirty="0">
                <a:solidFill>
                  <a:srgbClr val="FF0000"/>
                </a:solidFill>
              </a:rPr>
              <a:t>级</a:t>
            </a:r>
            <a:r>
              <a:rPr lang="zh-CN" altLang="en-US" dirty="0"/>
              <a:t>）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7066953" y="1890300"/>
            <a:ext cx="2004788" cy="1778670"/>
            <a:chOff x="539552" y="3753134"/>
            <a:chExt cx="3744416" cy="2934406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75902" t="7531" b="51479"/>
            <a:stretch/>
          </p:blipFill>
          <p:spPr bwMode="auto">
            <a:xfrm>
              <a:off x="539552" y="3753134"/>
              <a:ext cx="3744416" cy="29344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矩形 5"/>
            <p:cNvSpPr/>
            <p:nvPr/>
          </p:nvSpPr>
          <p:spPr bwMode="auto">
            <a:xfrm>
              <a:off x="2365966" y="4905248"/>
              <a:ext cx="261818" cy="720000"/>
            </a:xfrm>
            <a:prstGeom prst="rect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7" name="矩形 6"/>
            <p:cNvSpPr/>
            <p:nvPr/>
          </p:nvSpPr>
          <p:spPr bwMode="auto">
            <a:xfrm>
              <a:off x="2943216" y="5085184"/>
              <a:ext cx="348480" cy="871200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8" name="矩形 7"/>
            <p:cNvSpPr/>
            <p:nvPr/>
          </p:nvSpPr>
          <p:spPr bwMode="auto">
            <a:xfrm>
              <a:off x="3086046" y="4437112"/>
              <a:ext cx="261818" cy="720000"/>
            </a:xfrm>
            <a:prstGeom prst="rect">
              <a:avLst/>
            </a:prstGeom>
            <a:noFill/>
            <a:ln w="28575" cap="flat" cmpd="sng" algn="ctr">
              <a:solidFill>
                <a:srgbClr val="9900C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9" name="矩形 8"/>
            <p:cNvSpPr/>
            <p:nvPr/>
          </p:nvSpPr>
          <p:spPr bwMode="auto">
            <a:xfrm>
              <a:off x="3347864" y="4437112"/>
              <a:ext cx="196707" cy="540946"/>
            </a:xfrm>
            <a:prstGeom prst="rect">
              <a:avLst/>
            </a:prstGeom>
            <a:noFill/>
            <a:ln w="2857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0" name="矩形 9"/>
            <p:cNvSpPr/>
            <p:nvPr/>
          </p:nvSpPr>
          <p:spPr bwMode="auto">
            <a:xfrm>
              <a:off x="3131840" y="5858295"/>
              <a:ext cx="261818" cy="595041"/>
            </a:xfrm>
            <a:prstGeom prst="rect">
              <a:avLst/>
            </a:prstGeom>
            <a:noFill/>
            <a:ln w="28575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1" name="矩形 10"/>
            <p:cNvSpPr/>
            <p:nvPr/>
          </p:nvSpPr>
          <p:spPr bwMode="auto">
            <a:xfrm>
              <a:off x="2987824" y="6222297"/>
              <a:ext cx="261818" cy="447063"/>
            </a:xfrm>
            <a:prstGeom prst="rect">
              <a:avLst/>
            </a:prstGeom>
            <a:noFill/>
            <a:ln w="28575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112524" y="3668970"/>
            <a:ext cx="2004788" cy="1767650"/>
            <a:chOff x="4583436" y="3050467"/>
            <a:chExt cx="3744416" cy="2916226"/>
          </a:xfrm>
        </p:grpSpPr>
        <p:pic>
          <p:nvPicPr>
            <p:cNvPr id="13" name="Picture 3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1781" t="59592" r="24888" b="349"/>
            <a:stretch/>
          </p:blipFill>
          <p:spPr bwMode="auto">
            <a:xfrm>
              <a:off x="4583436" y="3050467"/>
              <a:ext cx="3744416" cy="29162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矩形 13"/>
            <p:cNvSpPr/>
            <p:nvPr/>
          </p:nvSpPr>
          <p:spPr bwMode="auto">
            <a:xfrm>
              <a:off x="6134806" y="4358631"/>
              <a:ext cx="1323354" cy="654545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5" name="矩形 14"/>
            <p:cNvSpPr/>
            <p:nvPr/>
          </p:nvSpPr>
          <p:spPr bwMode="auto">
            <a:xfrm>
              <a:off x="7452320" y="4718671"/>
              <a:ext cx="821698" cy="654545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6" name="矩形 15"/>
            <p:cNvSpPr/>
            <p:nvPr/>
          </p:nvSpPr>
          <p:spPr bwMode="auto">
            <a:xfrm>
              <a:off x="5868144" y="3541582"/>
              <a:ext cx="421661" cy="335885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 bwMode="auto">
            <a:xfrm>
              <a:off x="6084168" y="3870428"/>
              <a:ext cx="617354" cy="491769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8" name="矩形 17"/>
            <p:cNvSpPr/>
            <p:nvPr/>
          </p:nvSpPr>
          <p:spPr bwMode="auto">
            <a:xfrm>
              <a:off x="6631464" y="3717032"/>
              <a:ext cx="316800" cy="335885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9" name="矩形 18"/>
            <p:cNvSpPr/>
            <p:nvPr/>
          </p:nvSpPr>
          <p:spPr bwMode="auto">
            <a:xfrm>
              <a:off x="6751557" y="3558087"/>
              <a:ext cx="196707" cy="252355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0" name="矩形 19"/>
            <p:cNvSpPr/>
            <p:nvPr/>
          </p:nvSpPr>
          <p:spPr bwMode="auto">
            <a:xfrm>
              <a:off x="6391517" y="3373938"/>
              <a:ext cx="196707" cy="189598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6943967" y="3508474"/>
              <a:ext cx="178825" cy="208558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 bwMode="auto">
            <a:xfrm>
              <a:off x="5364088" y="4061863"/>
              <a:ext cx="261818" cy="540946"/>
            </a:xfrm>
            <a:prstGeom prst="rect">
              <a:avLst/>
            </a:prstGeom>
            <a:noFill/>
            <a:ln w="28575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054042" y="5399902"/>
            <a:ext cx="2037512" cy="1458098"/>
            <a:chOff x="323528" y="3518930"/>
            <a:chExt cx="3744416" cy="2934406"/>
          </a:xfrm>
        </p:grpSpPr>
        <p:pic>
          <p:nvPicPr>
            <p:cNvPr id="24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75902" t="7531" b="51479"/>
            <a:stretch/>
          </p:blipFill>
          <p:spPr bwMode="auto">
            <a:xfrm>
              <a:off x="323528" y="3518930"/>
              <a:ext cx="3744416" cy="29344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5" name="矩形 24"/>
            <p:cNvSpPr/>
            <p:nvPr/>
          </p:nvSpPr>
          <p:spPr bwMode="auto">
            <a:xfrm>
              <a:off x="2915816" y="5624091"/>
              <a:ext cx="261818" cy="595041"/>
            </a:xfrm>
            <a:prstGeom prst="rect">
              <a:avLst/>
            </a:prstGeom>
            <a:noFill/>
            <a:ln w="28575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6" name="矩形 25"/>
            <p:cNvSpPr/>
            <p:nvPr/>
          </p:nvSpPr>
          <p:spPr bwMode="auto">
            <a:xfrm>
              <a:off x="2771800" y="5988093"/>
              <a:ext cx="261818" cy="447063"/>
            </a:xfrm>
            <a:prstGeom prst="rect">
              <a:avLst/>
            </a:prstGeom>
            <a:noFill/>
            <a:ln w="28575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7" name="任意多边形 26"/>
            <p:cNvSpPr/>
            <p:nvPr/>
          </p:nvSpPr>
          <p:spPr bwMode="auto">
            <a:xfrm>
              <a:off x="956930" y="5889707"/>
              <a:ext cx="2126512" cy="107056"/>
            </a:xfrm>
            <a:custGeom>
              <a:avLst/>
              <a:gdLst>
                <a:gd name="connsiteX0" fmla="*/ 0 w 2126512"/>
                <a:gd name="connsiteY0" fmla="*/ 53893 h 107056"/>
                <a:gd name="connsiteX1" fmla="*/ 393405 w 2126512"/>
                <a:gd name="connsiteY1" fmla="*/ 32628 h 107056"/>
                <a:gd name="connsiteX2" fmla="*/ 574158 w 2126512"/>
                <a:gd name="connsiteY2" fmla="*/ 43260 h 107056"/>
                <a:gd name="connsiteX3" fmla="*/ 744279 w 2126512"/>
                <a:gd name="connsiteY3" fmla="*/ 32628 h 107056"/>
                <a:gd name="connsiteX4" fmla="*/ 776177 w 2126512"/>
                <a:gd name="connsiteY4" fmla="*/ 21995 h 107056"/>
                <a:gd name="connsiteX5" fmla="*/ 1095154 w 2126512"/>
                <a:gd name="connsiteY5" fmla="*/ 32628 h 107056"/>
                <a:gd name="connsiteX6" fmla="*/ 1148317 w 2126512"/>
                <a:gd name="connsiteY6" fmla="*/ 53893 h 107056"/>
                <a:gd name="connsiteX7" fmla="*/ 1169582 w 2126512"/>
                <a:gd name="connsiteY7" fmla="*/ 85791 h 107056"/>
                <a:gd name="connsiteX8" fmla="*/ 1212112 w 2126512"/>
                <a:gd name="connsiteY8" fmla="*/ 96423 h 107056"/>
                <a:gd name="connsiteX9" fmla="*/ 1244010 w 2126512"/>
                <a:gd name="connsiteY9" fmla="*/ 107056 h 107056"/>
                <a:gd name="connsiteX10" fmla="*/ 1371600 w 2126512"/>
                <a:gd name="connsiteY10" fmla="*/ 96423 h 107056"/>
                <a:gd name="connsiteX11" fmla="*/ 1435396 w 2126512"/>
                <a:gd name="connsiteY11" fmla="*/ 85791 h 107056"/>
                <a:gd name="connsiteX12" fmla="*/ 1467293 w 2126512"/>
                <a:gd name="connsiteY12" fmla="*/ 75158 h 107056"/>
                <a:gd name="connsiteX13" fmla="*/ 1956391 w 2126512"/>
                <a:gd name="connsiteY13" fmla="*/ 64526 h 107056"/>
                <a:gd name="connsiteX14" fmla="*/ 1988289 w 2126512"/>
                <a:gd name="connsiteY14" fmla="*/ 730 h 107056"/>
                <a:gd name="connsiteX15" fmla="*/ 2052084 w 2126512"/>
                <a:gd name="connsiteY15" fmla="*/ 32628 h 107056"/>
                <a:gd name="connsiteX16" fmla="*/ 2126512 w 2126512"/>
                <a:gd name="connsiteY16" fmla="*/ 53893 h 107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26512" h="107056">
                  <a:moveTo>
                    <a:pt x="0" y="53893"/>
                  </a:moveTo>
                  <a:cubicBezTo>
                    <a:pt x="161289" y="33731"/>
                    <a:pt x="149434" y="32628"/>
                    <a:pt x="393405" y="32628"/>
                  </a:cubicBezTo>
                  <a:cubicBezTo>
                    <a:pt x="453760" y="32628"/>
                    <a:pt x="513907" y="39716"/>
                    <a:pt x="574158" y="43260"/>
                  </a:cubicBezTo>
                  <a:cubicBezTo>
                    <a:pt x="630865" y="39716"/>
                    <a:pt x="687774" y="38576"/>
                    <a:pt x="744279" y="32628"/>
                  </a:cubicBezTo>
                  <a:cubicBezTo>
                    <a:pt x="755425" y="31455"/>
                    <a:pt x="764969" y="21995"/>
                    <a:pt x="776177" y="21995"/>
                  </a:cubicBezTo>
                  <a:cubicBezTo>
                    <a:pt x="882562" y="21995"/>
                    <a:pt x="988828" y="29084"/>
                    <a:pt x="1095154" y="32628"/>
                  </a:cubicBezTo>
                  <a:cubicBezTo>
                    <a:pt x="1112875" y="39716"/>
                    <a:pt x="1132786" y="42799"/>
                    <a:pt x="1148317" y="53893"/>
                  </a:cubicBezTo>
                  <a:cubicBezTo>
                    <a:pt x="1158716" y="61321"/>
                    <a:pt x="1158949" y="78703"/>
                    <a:pt x="1169582" y="85791"/>
                  </a:cubicBezTo>
                  <a:cubicBezTo>
                    <a:pt x="1181741" y="93897"/>
                    <a:pt x="1198061" y="92409"/>
                    <a:pt x="1212112" y="96423"/>
                  </a:cubicBezTo>
                  <a:cubicBezTo>
                    <a:pt x="1222889" y="99502"/>
                    <a:pt x="1233377" y="103512"/>
                    <a:pt x="1244010" y="107056"/>
                  </a:cubicBezTo>
                  <a:cubicBezTo>
                    <a:pt x="1286540" y="103512"/>
                    <a:pt x="1329184" y="101136"/>
                    <a:pt x="1371600" y="96423"/>
                  </a:cubicBezTo>
                  <a:cubicBezTo>
                    <a:pt x="1393027" y="94042"/>
                    <a:pt x="1414351" y="90468"/>
                    <a:pt x="1435396" y="85791"/>
                  </a:cubicBezTo>
                  <a:cubicBezTo>
                    <a:pt x="1446337" y="83360"/>
                    <a:pt x="1456095" y="75615"/>
                    <a:pt x="1467293" y="75158"/>
                  </a:cubicBezTo>
                  <a:cubicBezTo>
                    <a:pt x="1630229" y="68508"/>
                    <a:pt x="1793358" y="68070"/>
                    <a:pt x="1956391" y="64526"/>
                  </a:cubicBezTo>
                  <a:cubicBezTo>
                    <a:pt x="1960867" y="51097"/>
                    <a:pt x="1972432" y="7073"/>
                    <a:pt x="1988289" y="730"/>
                  </a:cubicBezTo>
                  <a:cubicBezTo>
                    <a:pt x="2003594" y="-5392"/>
                    <a:pt x="2043602" y="28858"/>
                    <a:pt x="2052084" y="32628"/>
                  </a:cubicBezTo>
                  <a:cubicBezTo>
                    <a:pt x="2102452" y="55014"/>
                    <a:pt x="2096118" y="53893"/>
                    <a:pt x="2126512" y="53893"/>
                  </a:cubicBezTo>
                </a:path>
              </a:pathLst>
            </a:custGeom>
            <a:noFill/>
            <a:ln w="28575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8" name="任意多边形 27"/>
            <p:cNvSpPr/>
            <p:nvPr/>
          </p:nvSpPr>
          <p:spPr bwMode="auto">
            <a:xfrm>
              <a:off x="765544" y="5720316"/>
              <a:ext cx="2062716" cy="563526"/>
            </a:xfrm>
            <a:custGeom>
              <a:avLst/>
              <a:gdLst>
                <a:gd name="connsiteX0" fmla="*/ 0 w 2062716"/>
                <a:gd name="connsiteY0" fmla="*/ 0 h 563526"/>
                <a:gd name="connsiteX1" fmla="*/ 489098 w 2062716"/>
                <a:gd name="connsiteY1" fmla="*/ 10633 h 563526"/>
                <a:gd name="connsiteX2" fmla="*/ 520996 w 2062716"/>
                <a:gd name="connsiteY2" fmla="*/ 31898 h 563526"/>
                <a:gd name="connsiteX3" fmla="*/ 563526 w 2062716"/>
                <a:gd name="connsiteY3" fmla="*/ 53163 h 563526"/>
                <a:gd name="connsiteX4" fmla="*/ 637954 w 2062716"/>
                <a:gd name="connsiteY4" fmla="*/ 74428 h 563526"/>
                <a:gd name="connsiteX5" fmla="*/ 712382 w 2062716"/>
                <a:gd name="connsiteY5" fmla="*/ 116958 h 563526"/>
                <a:gd name="connsiteX6" fmla="*/ 744279 w 2062716"/>
                <a:gd name="connsiteY6" fmla="*/ 159489 h 563526"/>
                <a:gd name="connsiteX7" fmla="*/ 765544 w 2062716"/>
                <a:gd name="connsiteY7" fmla="*/ 191386 h 563526"/>
                <a:gd name="connsiteX8" fmla="*/ 839972 w 2062716"/>
                <a:gd name="connsiteY8" fmla="*/ 223284 h 563526"/>
                <a:gd name="connsiteX9" fmla="*/ 893135 w 2062716"/>
                <a:gd name="connsiteY9" fmla="*/ 287079 h 563526"/>
                <a:gd name="connsiteX10" fmla="*/ 903768 w 2062716"/>
                <a:gd name="connsiteY10" fmla="*/ 318977 h 563526"/>
                <a:gd name="connsiteX11" fmla="*/ 935665 w 2062716"/>
                <a:gd name="connsiteY11" fmla="*/ 340242 h 563526"/>
                <a:gd name="connsiteX12" fmla="*/ 978196 w 2062716"/>
                <a:gd name="connsiteY12" fmla="*/ 372140 h 563526"/>
                <a:gd name="connsiteX13" fmla="*/ 1010093 w 2062716"/>
                <a:gd name="connsiteY13" fmla="*/ 404037 h 563526"/>
                <a:gd name="connsiteX14" fmla="*/ 1073889 w 2062716"/>
                <a:gd name="connsiteY14" fmla="*/ 446568 h 563526"/>
                <a:gd name="connsiteX15" fmla="*/ 1148316 w 2062716"/>
                <a:gd name="connsiteY15" fmla="*/ 478465 h 563526"/>
                <a:gd name="connsiteX16" fmla="*/ 1509823 w 2062716"/>
                <a:gd name="connsiteY16" fmla="*/ 489098 h 563526"/>
                <a:gd name="connsiteX17" fmla="*/ 1626782 w 2062716"/>
                <a:gd name="connsiteY17" fmla="*/ 510363 h 563526"/>
                <a:gd name="connsiteX18" fmla="*/ 1658679 w 2062716"/>
                <a:gd name="connsiteY18" fmla="*/ 531628 h 563526"/>
                <a:gd name="connsiteX19" fmla="*/ 1722475 w 2062716"/>
                <a:gd name="connsiteY19" fmla="*/ 563526 h 563526"/>
                <a:gd name="connsiteX20" fmla="*/ 1828800 w 2062716"/>
                <a:gd name="connsiteY20" fmla="*/ 552893 h 563526"/>
                <a:gd name="connsiteX21" fmla="*/ 1892596 w 2062716"/>
                <a:gd name="connsiteY21" fmla="*/ 531628 h 563526"/>
                <a:gd name="connsiteX22" fmla="*/ 2062716 w 2062716"/>
                <a:gd name="connsiteY22" fmla="*/ 531628 h 563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062716" h="563526">
                  <a:moveTo>
                    <a:pt x="0" y="0"/>
                  </a:moveTo>
                  <a:cubicBezTo>
                    <a:pt x="163033" y="3544"/>
                    <a:pt x="326332" y="668"/>
                    <a:pt x="489098" y="10633"/>
                  </a:cubicBezTo>
                  <a:cubicBezTo>
                    <a:pt x="501853" y="11414"/>
                    <a:pt x="509901" y="25558"/>
                    <a:pt x="520996" y="31898"/>
                  </a:cubicBezTo>
                  <a:cubicBezTo>
                    <a:pt x="534758" y="39762"/>
                    <a:pt x="548958" y="46919"/>
                    <a:pt x="563526" y="53163"/>
                  </a:cubicBezTo>
                  <a:cubicBezTo>
                    <a:pt x="584887" y="62318"/>
                    <a:pt x="616363" y="69031"/>
                    <a:pt x="637954" y="74428"/>
                  </a:cubicBezTo>
                  <a:cubicBezTo>
                    <a:pt x="654631" y="82766"/>
                    <a:pt x="697355" y="101930"/>
                    <a:pt x="712382" y="116958"/>
                  </a:cubicBezTo>
                  <a:cubicBezTo>
                    <a:pt x="724913" y="129489"/>
                    <a:pt x="733979" y="145069"/>
                    <a:pt x="744279" y="159489"/>
                  </a:cubicBezTo>
                  <a:cubicBezTo>
                    <a:pt x="751706" y="169887"/>
                    <a:pt x="755727" y="183206"/>
                    <a:pt x="765544" y="191386"/>
                  </a:cubicBezTo>
                  <a:cubicBezTo>
                    <a:pt x="783060" y="205983"/>
                    <a:pt x="817814" y="215897"/>
                    <a:pt x="839972" y="223284"/>
                  </a:cubicBezTo>
                  <a:cubicBezTo>
                    <a:pt x="864352" y="296421"/>
                    <a:pt x="828764" y="209835"/>
                    <a:pt x="893135" y="287079"/>
                  </a:cubicBezTo>
                  <a:cubicBezTo>
                    <a:pt x="900310" y="295689"/>
                    <a:pt x="896767" y="310225"/>
                    <a:pt x="903768" y="318977"/>
                  </a:cubicBezTo>
                  <a:cubicBezTo>
                    <a:pt x="911751" y="328955"/>
                    <a:pt x="925267" y="332815"/>
                    <a:pt x="935665" y="340242"/>
                  </a:cubicBezTo>
                  <a:cubicBezTo>
                    <a:pt x="950085" y="350542"/>
                    <a:pt x="964741" y="360607"/>
                    <a:pt x="978196" y="372140"/>
                  </a:cubicBezTo>
                  <a:cubicBezTo>
                    <a:pt x="989613" y="381926"/>
                    <a:pt x="998224" y="394806"/>
                    <a:pt x="1010093" y="404037"/>
                  </a:cubicBezTo>
                  <a:cubicBezTo>
                    <a:pt x="1030267" y="419728"/>
                    <a:pt x="1052624" y="432391"/>
                    <a:pt x="1073889" y="446568"/>
                  </a:cubicBezTo>
                  <a:cubicBezTo>
                    <a:pt x="1102507" y="465647"/>
                    <a:pt x="1111043" y="476503"/>
                    <a:pt x="1148316" y="478465"/>
                  </a:cubicBezTo>
                  <a:cubicBezTo>
                    <a:pt x="1268704" y="484801"/>
                    <a:pt x="1389321" y="485554"/>
                    <a:pt x="1509823" y="489098"/>
                  </a:cubicBezTo>
                  <a:cubicBezTo>
                    <a:pt x="1527063" y="491561"/>
                    <a:pt x="1601720" y="499622"/>
                    <a:pt x="1626782" y="510363"/>
                  </a:cubicBezTo>
                  <a:cubicBezTo>
                    <a:pt x="1638527" y="515397"/>
                    <a:pt x="1647250" y="525913"/>
                    <a:pt x="1658679" y="531628"/>
                  </a:cubicBezTo>
                  <a:cubicBezTo>
                    <a:pt x="1746725" y="575652"/>
                    <a:pt x="1631055" y="502581"/>
                    <a:pt x="1722475" y="563526"/>
                  </a:cubicBezTo>
                  <a:cubicBezTo>
                    <a:pt x="1757917" y="559982"/>
                    <a:pt x="1793792" y="559457"/>
                    <a:pt x="1828800" y="552893"/>
                  </a:cubicBezTo>
                  <a:cubicBezTo>
                    <a:pt x="1850832" y="548762"/>
                    <a:pt x="1870180" y="531628"/>
                    <a:pt x="1892596" y="531628"/>
                  </a:cubicBezTo>
                  <a:lnTo>
                    <a:pt x="2062716" y="531628"/>
                  </a:lnTo>
                </a:path>
              </a:pathLst>
            </a:custGeom>
            <a:noFill/>
            <a:ln w="28575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226818" y="5399902"/>
            <a:ext cx="1937470" cy="1458098"/>
            <a:chOff x="4583436" y="3518930"/>
            <a:chExt cx="3744416" cy="2916226"/>
          </a:xfrm>
        </p:grpSpPr>
        <p:pic>
          <p:nvPicPr>
            <p:cNvPr id="30" name="Picture 3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1781" t="59592" r="24888" b="349"/>
            <a:stretch/>
          </p:blipFill>
          <p:spPr bwMode="auto">
            <a:xfrm>
              <a:off x="4583436" y="3518930"/>
              <a:ext cx="3744416" cy="29162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1" name="矩形 30"/>
            <p:cNvSpPr/>
            <p:nvPr/>
          </p:nvSpPr>
          <p:spPr bwMode="auto">
            <a:xfrm>
              <a:off x="5868144" y="4010045"/>
              <a:ext cx="421661" cy="335885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32" name="矩形 31"/>
            <p:cNvSpPr/>
            <p:nvPr/>
          </p:nvSpPr>
          <p:spPr bwMode="auto">
            <a:xfrm>
              <a:off x="5364088" y="4530326"/>
              <a:ext cx="261818" cy="540946"/>
            </a:xfrm>
            <a:prstGeom prst="rect">
              <a:avLst/>
            </a:prstGeom>
            <a:noFill/>
            <a:ln w="28575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33" name="任意多边形 32"/>
            <p:cNvSpPr/>
            <p:nvPr/>
          </p:nvSpPr>
          <p:spPr bwMode="auto">
            <a:xfrm>
              <a:off x="4731488" y="4572000"/>
              <a:ext cx="956931" cy="1041991"/>
            </a:xfrm>
            <a:custGeom>
              <a:avLst/>
              <a:gdLst>
                <a:gd name="connsiteX0" fmla="*/ 0 w 956931"/>
                <a:gd name="connsiteY0" fmla="*/ 1041991 h 1041991"/>
                <a:gd name="connsiteX1" fmla="*/ 53163 w 956931"/>
                <a:gd name="connsiteY1" fmla="*/ 956930 h 1041991"/>
                <a:gd name="connsiteX2" fmla="*/ 95693 w 956931"/>
                <a:gd name="connsiteY2" fmla="*/ 882502 h 1041991"/>
                <a:gd name="connsiteX3" fmla="*/ 106326 w 956931"/>
                <a:gd name="connsiteY3" fmla="*/ 850605 h 1041991"/>
                <a:gd name="connsiteX4" fmla="*/ 127591 w 956931"/>
                <a:gd name="connsiteY4" fmla="*/ 818707 h 1041991"/>
                <a:gd name="connsiteX5" fmla="*/ 159489 w 956931"/>
                <a:gd name="connsiteY5" fmla="*/ 765544 h 1041991"/>
                <a:gd name="connsiteX6" fmla="*/ 202019 w 956931"/>
                <a:gd name="connsiteY6" fmla="*/ 659219 h 1041991"/>
                <a:gd name="connsiteX7" fmla="*/ 223284 w 956931"/>
                <a:gd name="connsiteY7" fmla="*/ 627321 h 1041991"/>
                <a:gd name="connsiteX8" fmla="*/ 244549 w 956931"/>
                <a:gd name="connsiteY8" fmla="*/ 574158 h 1041991"/>
                <a:gd name="connsiteX9" fmla="*/ 276447 w 956931"/>
                <a:gd name="connsiteY9" fmla="*/ 542260 h 1041991"/>
                <a:gd name="connsiteX10" fmla="*/ 308345 w 956931"/>
                <a:gd name="connsiteY10" fmla="*/ 499730 h 1041991"/>
                <a:gd name="connsiteX11" fmla="*/ 340242 w 956931"/>
                <a:gd name="connsiteY11" fmla="*/ 435935 h 1041991"/>
                <a:gd name="connsiteX12" fmla="*/ 457200 w 956931"/>
                <a:gd name="connsiteY12" fmla="*/ 340242 h 1041991"/>
                <a:gd name="connsiteX13" fmla="*/ 510363 w 956931"/>
                <a:gd name="connsiteY13" fmla="*/ 329609 h 1041991"/>
                <a:gd name="connsiteX14" fmla="*/ 584791 w 956931"/>
                <a:gd name="connsiteY14" fmla="*/ 318977 h 1041991"/>
                <a:gd name="connsiteX15" fmla="*/ 637954 w 956931"/>
                <a:gd name="connsiteY15" fmla="*/ 255181 h 1041991"/>
                <a:gd name="connsiteX16" fmla="*/ 669852 w 956931"/>
                <a:gd name="connsiteY16" fmla="*/ 212651 h 1041991"/>
                <a:gd name="connsiteX17" fmla="*/ 691117 w 956931"/>
                <a:gd name="connsiteY17" fmla="*/ 180753 h 1041991"/>
                <a:gd name="connsiteX18" fmla="*/ 765545 w 956931"/>
                <a:gd name="connsiteY18" fmla="*/ 159488 h 1041991"/>
                <a:gd name="connsiteX19" fmla="*/ 829340 w 956931"/>
                <a:gd name="connsiteY19" fmla="*/ 106326 h 1041991"/>
                <a:gd name="connsiteX20" fmla="*/ 850605 w 956931"/>
                <a:gd name="connsiteY20" fmla="*/ 85060 h 1041991"/>
                <a:gd name="connsiteX21" fmla="*/ 882503 w 956931"/>
                <a:gd name="connsiteY21" fmla="*/ 74428 h 1041991"/>
                <a:gd name="connsiteX22" fmla="*/ 914400 w 956931"/>
                <a:gd name="connsiteY22" fmla="*/ 42530 h 1041991"/>
                <a:gd name="connsiteX23" fmla="*/ 956931 w 956931"/>
                <a:gd name="connsiteY23" fmla="*/ 0 h 1041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956931" h="1041991">
                  <a:moveTo>
                    <a:pt x="0" y="1041991"/>
                  </a:moveTo>
                  <a:cubicBezTo>
                    <a:pt x="17721" y="1013637"/>
                    <a:pt x="42589" y="988650"/>
                    <a:pt x="53163" y="956930"/>
                  </a:cubicBezTo>
                  <a:cubicBezTo>
                    <a:pt x="69400" y="908221"/>
                    <a:pt x="57072" y="933999"/>
                    <a:pt x="95693" y="882502"/>
                  </a:cubicBezTo>
                  <a:cubicBezTo>
                    <a:pt x="99237" y="871870"/>
                    <a:pt x="101314" y="860629"/>
                    <a:pt x="106326" y="850605"/>
                  </a:cubicBezTo>
                  <a:cubicBezTo>
                    <a:pt x="112041" y="839175"/>
                    <a:pt x="120818" y="829543"/>
                    <a:pt x="127591" y="818707"/>
                  </a:cubicBezTo>
                  <a:cubicBezTo>
                    <a:pt x="138544" y="801182"/>
                    <a:pt x="150750" y="784271"/>
                    <a:pt x="159489" y="765544"/>
                  </a:cubicBezTo>
                  <a:cubicBezTo>
                    <a:pt x="175631" y="730953"/>
                    <a:pt x="180845" y="690980"/>
                    <a:pt x="202019" y="659219"/>
                  </a:cubicBezTo>
                  <a:cubicBezTo>
                    <a:pt x="209107" y="648586"/>
                    <a:pt x="217569" y="638751"/>
                    <a:pt x="223284" y="627321"/>
                  </a:cubicBezTo>
                  <a:cubicBezTo>
                    <a:pt x="231819" y="610250"/>
                    <a:pt x="234433" y="590343"/>
                    <a:pt x="244549" y="574158"/>
                  </a:cubicBezTo>
                  <a:cubicBezTo>
                    <a:pt x="252519" y="561407"/>
                    <a:pt x="266661" y="553677"/>
                    <a:pt x="276447" y="542260"/>
                  </a:cubicBezTo>
                  <a:cubicBezTo>
                    <a:pt x="287980" y="528805"/>
                    <a:pt x="297712" y="513907"/>
                    <a:pt x="308345" y="499730"/>
                  </a:cubicBezTo>
                  <a:cubicBezTo>
                    <a:pt x="318056" y="470597"/>
                    <a:pt x="318418" y="460184"/>
                    <a:pt x="340242" y="435935"/>
                  </a:cubicBezTo>
                  <a:cubicBezTo>
                    <a:pt x="378585" y="393332"/>
                    <a:pt x="404653" y="357758"/>
                    <a:pt x="457200" y="340242"/>
                  </a:cubicBezTo>
                  <a:cubicBezTo>
                    <a:pt x="474345" y="334527"/>
                    <a:pt x="492537" y="332580"/>
                    <a:pt x="510363" y="329609"/>
                  </a:cubicBezTo>
                  <a:cubicBezTo>
                    <a:pt x="535083" y="325489"/>
                    <a:pt x="559982" y="322521"/>
                    <a:pt x="584791" y="318977"/>
                  </a:cubicBezTo>
                  <a:cubicBezTo>
                    <a:pt x="631788" y="248481"/>
                    <a:pt x="576556" y="326811"/>
                    <a:pt x="637954" y="255181"/>
                  </a:cubicBezTo>
                  <a:cubicBezTo>
                    <a:pt x="649487" y="241726"/>
                    <a:pt x="659552" y="227071"/>
                    <a:pt x="669852" y="212651"/>
                  </a:cubicBezTo>
                  <a:cubicBezTo>
                    <a:pt x="677280" y="202252"/>
                    <a:pt x="681138" y="188736"/>
                    <a:pt x="691117" y="180753"/>
                  </a:cubicBezTo>
                  <a:cubicBezTo>
                    <a:pt x="698049" y="175207"/>
                    <a:pt x="762770" y="160182"/>
                    <a:pt x="765545" y="159488"/>
                  </a:cubicBezTo>
                  <a:cubicBezTo>
                    <a:pt x="841322" y="83711"/>
                    <a:pt x="755318" y="165544"/>
                    <a:pt x="829340" y="106326"/>
                  </a:cubicBezTo>
                  <a:cubicBezTo>
                    <a:pt x="837168" y="100064"/>
                    <a:pt x="842009" y="90218"/>
                    <a:pt x="850605" y="85060"/>
                  </a:cubicBezTo>
                  <a:cubicBezTo>
                    <a:pt x="860216" y="79294"/>
                    <a:pt x="871870" y="77972"/>
                    <a:pt x="882503" y="74428"/>
                  </a:cubicBezTo>
                  <a:cubicBezTo>
                    <a:pt x="893135" y="63795"/>
                    <a:pt x="904774" y="54082"/>
                    <a:pt x="914400" y="42530"/>
                  </a:cubicBezTo>
                  <a:cubicBezTo>
                    <a:pt x="951057" y="-1459"/>
                    <a:pt x="917416" y="19758"/>
                    <a:pt x="956931" y="0"/>
                  </a:cubicBezTo>
                </a:path>
              </a:pathLst>
            </a:custGeom>
            <a:noFill/>
            <a:ln w="28575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 bwMode="auto">
            <a:xfrm flipV="1">
              <a:off x="6156176" y="3861048"/>
              <a:ext cx="792088" cy="316939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35" name="幻灯片编号占位符 1"/>
          <p:cNvSpPr txBox="1">
            <a:spLocks/>
          </p:cNvSpPr>
          <p:nvPr/>
        </p:nvSpPr>
        <p:spPr>
          <a:xfrm>
            <a:off x="8532440" y="6525344"/>
            <a:ext cx="588790" cy="328858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algn="r">
              <a:defRPr/>
            </a:pPr>
            <a:r>
              <a:rPr lang="en-US" altLang="zh-CN" dirty="0" smtClean="0"/>
              <a:t>8</a:t>
            </a:r>
            <a:endParaRPr lang="en-US" altLang="zh-CN" dirty="0"/>
          </a:p>
        </p:txBody>
      </p:sp>
      <p:sp>
        <p:nvSpPr>
          <p:cNvPr id="36" name="文本框 35"/>
          <p:cNvSpPr txBox="1"/>
          <p:nvPr/>
        </p:nvSpPr>
        <p:spPr>
          <a:xfrm>
            <a:off x="1000838" y="6202635"/>
            <a:ext cx="3312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i="1" dirty="0" smtClean="0">
                <a:latin typeface="+mn-ea"/>
                <a:ea typeface="+mn-ea"/>
              </a:rPr>
              <a:t>注：</a:t>
            </a:r>
            <a:r>
              <a:rPr lang="en-US" altLang="zh-CN" i="1" dirty="0" smtClean="0">
                <a:latin typeface="+mn-ea"/>
                <a:ea typeface="+mn-ea"/>
              </a:rPr>
              <a:t>A~C</a:t>
            </a:r>
            <a:r>
              <a:rPr lang="zh-CN" altLang="en-US" i="1" dirty="0" smtClean="0">
                <a:latin typeface="+mn-ea"/>
                <a:ea typeface="+mn-ea"/>
              </a:rPr>
              <a:t>为任务复杂程度，</a:t>
            </a:r>
            <a:r>
              <a:rPr lang="en-US" altLang="zh-CN" i="1" dirty="0" smtClean="0">
                <a:latin typeface="+mn-ea"/>
                <a:ea typeface="+mn-ea"/>
              </a:rPr>
              <a:t>A</a:t>
            </a:r>
            <a:r>
              <a:rPr lang="zh-CN" altLang="en-US" i="1" dirty="0" smtClean="0">
                <a:latin typeface="+mn-ea"/>
                <a:ea typeface="+mn-ea"/>
              </a:rPr>
              <a:t>级最简单，</a:t>
            </a:r>
            <a:r>
              <a:rPr lang="en-US" altLang="zh-CN" i="1" dirty="0" smtClean="0">
                <a:latin typeface="+mn-ea"/>
                <a:ea typeface="+mn-ea"/>
              </a:rPr>
              <a:t>C</a:t>
            </a:r>
            <a:r>
              <a:rPr lang="zh-CN" altLang="en-US" i="1" dirty="0" smtClean="0">
                <a:latin typeface="+mn-ea"/>
                <a:ea typeface="+mn-ea"/>
              </a:rPr>
              <a:t>级最复杂</a:t>
            </a:r>
            <a:endParaRPr lang="zh-CN" altLang="en-US" i="1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4283540"/>
      </p:ext>
    </p:extLst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数据集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dirty="0" smtClean="0"/>
              <a:t>数据来源：</a:t>
            </a:r>
            <a:endParaRPr lang="en-US" altLang="zh-CN" sz="2400" dirty="0" smtClean="0"/>
          </a:p>
          <a:p>
            <a:pPr lvl="1"/>
            <a:r>
              <a:rPr lang="zh-CN" altLang="zh-CN" sz="2000" dirty="0" smtClean="0"/>
              <a:t>来自</a:t>
            </a:r>
            <a:r>
              <a:rPr lang="zh-CN" altLang="zh-CN" sz="2000" dirty="0"/>
              <a:t>某校园</a:t>
            </a:r>
            <a:r>
              <a:rPr lang="zh-CN" altLang="zh-CN" sz="2000" dirty="0" smtClean="0"/>
              <a:t>内</a:t>
            </a:r>
            <a:r>
              <a:rPr lang="en-US" altLang="zh-CN" sz="2000" dirty="0" smtClean="0">
                <a:solidFill>
                  <a:srgbClr val="FF0000"/>
                </a:solidFill>
              </a:rPr>
              <a:t>16</a:t>
            </a:r>
            <a:r>
              <a:rPr lang="zh-CN" altLang="zh-CN" sz="2000" dirty="0" smtClean="0">
                <a:solidFill>
                  <a:srgbClr val="FF0000"/>
                </a:solidFill>
              </a:rPr>
              <a:t>个</a:t>
            </a:r>
            <a:r>
              <a:rPr lang="zh-CN" altLang="en-US" sz="2000" dirty="0" smtClean="0">
                <a:solidFill>
                  <a:srgbClr val="FF0000"/>
                </a:solidFill>
              </a:rPr>
              <a:t>高清</a:t>
            </a:r>
            <a:r>
              <a:rPr lang="zh-CN" altLang="zh-CN" sz="2000" dirty="0" smtClean="0">
                <a:solidFill>
                  <a:srgbClr val="FF0000"/>
                </a:solidFill>
              </a:rPr>
              <a:t>摄像头</a:t>
            </a:r>
            <a:r>
              <a:rPr lang="zh-CN" altLang="zh-CN" sz="2000" dirty="0"/>
              <a:t>的监控</a:t>
            </a:r>
            <a:r>
              <a:rPr lang="zh-CN" altLang="zh-CN" sz="2000" dirty="0" smtClean="0"/>
              <a:t>视频</a:t>
            </a:r>
            <a:endParaRPr lang="en-US" altLang="zh-CN" sz="2000" dirty="0" smtClean="0"/>
          </a:p>
          <a:p>
            <a:pPr lvl="1"/>
            <a:r>
              <a:rPr lang="zh-CN" altLang="en-US" sz="2000" dirty="0" smtClean="0"/>
              <a:t>比赛数据采用</a:t>
            </a:r>
            <a:r>
              <a:rPr lang="zh-CN" altLang="en-US" sz="2000" dirty="0" smtClean="0">
                <a:solidFill>
                  <a:srgbClr val="FF0000"/>
                </a:solidFill>
              </a:rPr>
              <a:t>志愿者</a:t>
            </a:r>
            <a:r>
              <a:rPr lang="zh-CN" altLang="en-US" sz="2000" dirty="0" smtClean="0"/>
              <a:t>拍摄，已签个人信息使用协议</a:t>
            </a:r>
            <a:endParaRPr lang="en-US" altLang="zh-CN" sz="2000" dirty="0" smtClean="0"/>
          </a:p>
          <a:p>
            <a:pPr lvl="1"/>
            <a:r>
              <a:rPr lang="zh-CN" altLang="en-US" sz="2000" dirty="0" smtClean="0"/>
              <a:t>每个参赛队使用数据之前必须签订</a:t>
            </a:r>
            <a:r>
              <a:rPr lang="en-US" altLang="zh-CN" sz="2000" dirty="0" smtClean="0"/>
              <a:t>《</a:t>
            </a:r>
            <a:r>
              <a:rPr lang="zh-CN" altLang="en-US" sz="2000" dirty="0" smtClean="0">
                <a:solidFill>
                  <a:srgbClr val="FF0000"/>
                </a:solidFill>
              </a:rPr>
              <a:t>数据保密协议</a:t>
            </a:r>
            <a:r>
              <a:rPr lang="en-US" altLang="zh-CN" sz="2000" dirty="0" smtClean="0"/>
              <a:t>》</a:t>
            </a:r>
          </a:p>
          <a:p>
            <a:r>
              <a:rPr lang="zh-CN" altLang="zh-CN" sz="2400" dirty="0" smtClean="0"/>
              <a:t>根据</a:t>
            </a:r>
            <a:r>
              <a:rPr lang="zh-CN" altLang="zh-CN" sz="2400" dirty="0"/>
              <a:t>用途，比赛数据集分为</a:t>
            </a:r>
            <a:r>
              <a:rPr lang="zh-CN" altLang="zh-CN" sz="2400" dirty="0">
                <a:solidFill>
                  <a:srgbClr val="FF0000"/>
                </a:solidFill>
              </a:rPr>
              <a:t>训练数据集</a:t>
            </a:r>
            <a:r>
              <a:rPr lang="zh-CN" altLang="zh-CN" sz="2400" dirty="0"/>
              <a:t>、</a:t>
            </a:r>
            <a:r>
              <a:rPr lang="zh-CN" altLang="zh-CN" sz="2400" dirty="0">
                <a:solidFill>
                  <a:srgbClr val="FF0000"/>
                </a:solidFill>
              </a:rPr>
              <a:t>验证数据集</a:t>
            </a:r>
            <a:r>
              <a:rPr lang="zh-CN" altLang="zh-CN" sz="2400" dirty="0"/>
              <a:t>、</a:t>
            </a:r>
            <a:r>
              <a:rPr lang="zh-CN" altLang="zh-CN" sz="2400" dirty="0">
                <a:solidFill>
                  <a:srgbClr val="FF0000"/>
                </a:solidFill>
              </a:rPr>
              <a:t>决赛测试数据集</a:t>
            </a:r>
            <a:r>
              <a:rPr lang="zh-CN" altLang="zh-CN" sz="2400" dirty="0"/>
              <a:t>三类</a:t>
            </a:r>
            <a:r>
              <a:rPr lang="zh-CN" altLang="zh-CN" sz="2400" dirty="0" smtClean="0"/>
              <a:t>。</a:t>
            </a:r>
            <a:endParaRPr lang="en-US" altLang="zh-CN" sz="2400" dirty="0"/>
          </a:p>
          <a:p>
            <a:pPr lvl="1"/>
            <a:r>
              <a:rPr lang="zh-CN" altLang="en-US" sz="2000" dirty="0" smtClean="0"/>
              <a:t>为保证公平，三个数据集不交叠</a:t>
            </a:r>
            <a:endParaRPr lang="en-US" altLang="zh-CN" sz="2000" dirty="0" smtClean="0"/>
          </a:p>
          <a:p>
            <a:r>
              <a:rPr lang="zh-CN" altLang="en-US" sz="2400" dirty="0"/>
              <a:t>北大实验室投入</a:t>
            </a:r>
            <a:r>
              <a:rPr lang="zh-CN" altLang="en-US" sz="2400" dirty="0" smtClean="0"/>
              <a:t>：数据采集设备与环境搭建约</a:t>
            </a:r>
            <a:r>
              <a:rPr lang="en-US" altLang="zh-CN" sz="2400" dirty="0" smtClean="0">
                <a:solidFill>
                  <a:srgbClr val="FF0000"/>
                </a:solidFill>
              </a:rPr>
              <a:t>50</a:t>
            </a:r>
            <a:r>
              <a:rPr lang="zh-CN" altLang="en-US" sz="2400" dirty="0" smtClean="0">
                <a:solidFill>
                  <a:srgbClr val="FF0000"/>
                </a:solidFill>
              </a:rPr>
              <a:t>万</a:t>
            </a:r>
            <a:r>
              <a:rPr lang="zh-CN" altLang="en-US" sz="2400" dirty="0" smtClean="0"/>
              <a:t>，数据标注</a:t>
            </a:r>
            <a:r>
              <a:rPr lang="en-US" altLang="zh-CN" sz="2400" dirty="0" smtClean="0">
                <a:solidFill>
                  <a:srgbClr val="FF0000"/>
                </a:solidFill>
              </a:rPr>
              <a:t>22</a:t>
            </a:r>
            <a:r>
              <a:rPr lang="zh-CN" altLang="en-US" sz="2400" dirty="0" smtClean="0">
                <a:solidFill>
                  <a:srgbClr val="FF0000"/>
                </a:solidFill>
              </a:rPr>
              <a:t>万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4983" y="4510066"/>
            <a:ext cx="2729105" cy="2354522"/>
          </a:xfrm>
          <a:prstGeom prst="rect">
            <a:avLst/>
          </a:prstGeom>
        </p:spPr>
      </p:pic>
      <p:pic>
        <p:nvPicPr>
          <p:cNvPr id="5" name="图片 4" descr="BigMM Challenge.docx [兼容模式] - Word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225" t="22207" r="24013" b="6117"/>
          <a:stretch/>
        </p:blipFill>
        <p:spPr>
          <a:xfrm>
            <a:off x="5385000" y="4510066"/>
            <a:ext cx="3219448" cy="2354522"/>
          </a:xfrm>
          <a:prstGeom prst="rect">
            <a:avLst/>
          </a:prstGeom>
        </p:spPr>
      </p:pic>
      <p:sp>
        <p:nvSpPr>
          <p:cNvPr id="6" name="幻灯片编号占位符 1"/>
          <p:cNvSpPr txBox="1">
            <a:spLocks/>
          </p:cNvSpPr>
          <p:nvPr/>
        </p:nvSpPr>
        <p:spPr>
          <a:xfrm>
            <a:off x="8532440" y="6525344"/>
            <a:ext cx="588790" cy="328858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algn="r">
              <a:defRPr/>
            </a:pPr>
            <a:r>
              <a:rPr lang="en-US" altLang="zh-CN" dirty="0" smtClean="0"/>
              <a:t>9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383293577"/>
      </p:ext>
    </p:extLst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背景部分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Profile">
  <a:themeElements>
    <a:clrScheme name="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3_Profile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背景部分</Template>
  <TotalTime>8970</TotalTime>
  <Words>1035</Words>
  <Application>Microsoft Office PowerPoint</Application>
  <PresentationFormat>全屏显示(4:3)</PresentationFormat>
  <Paragraphs>135</Paragraphs>
  <Slides>12</Slides>
  <Notes>3</Notes>
  <HiddenSlides>0</HiddenSlides>
  <MMClips>0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背景部分</vt:lpstr>
      <vt:lpstr>1_自定义设计方案</vt:lpstr>
      <vt:lpstr>3_Profile</vt:lpstr>
      <vt:lpstr>Image</vt:lpstr>
      <vt:lpstr>Photo Editor Photo</vt:lpstr>
      <vt:lpstr>幻灯片 1</vt:lpstr>
      <vt:lpstr>“智慧城市”</vt:lpstr>
      <vt:lpstr>智慧城市中的智能感知</vt:lpstr>
      <vt:lpstr>“找不到” ——智慧城市视频大数据的核心挑战</vt:lpstr>
      <vt:lpstr>组织技术挑战赛的动机与目的</vt:lpstr>
      <vt:lpstr>比赛方式（1）</vt:lpstr>
      <vt:lpstr>比赛方式（2）</vt:lpstr>
      <vt:lpstr>比赛任务</vt:lpstr>
      <vt:lpstr>数据集</vt:lpstr>
      <vt:lpstr>在线评测</vt:lpstr>
      <vt:lpstr>决赛与学术论坛</vt:lpstr>
      <vt:lpstr>赛程规划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针对人群密集场景的 选择式特征背景减除 </dc:title>
  <dc:creator>Yaowei Wang</dc:creator>
  <cp:lastModifiedBy>Zou</cp:lastModifiedBy>
  <cp:revision>343</cp:revision>
  <dcterms:created xsi:type="dcterms:W3CDTF">2010-12-13T04:13:10Z</dcterms:created>
  <dcterms:modified xsi:type="dcterms:W3CDTF">2014-03-31T03:49:33Z</dcterms:modified>
</cp:coreProperties>
</file>